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77"/>
  </p:notesMasterIdLst>
  <p:sldIdLst>
    <p:sldId id="258" r:id="rId2"/>
    <p:sldId id="951" r:id="rId3"/>
    <p:sldId id="949" r:id="rId4"/>
    <p:sldId id="952" r:id="rId5"/>
    <p:sldId id="953" r:id="rId6"/>
    <p:sldId id="405" r:id="rId7"/>
    <p:sldId id="406" r:id="rId8"/>
    <p:sldId id="930" r:id="rId9"/>
    <p:sldId id="932" r:id="rId10"/>
    <p:sldId id="931" r:id="rId11"/>
    <p:sldId id="330" r:id="rId12"/>
    <p:sldId id="299" r:id="rId13"/>
    <p:sldId id="278" r:id="rId14"/>
    <p:sldId id="300" r:id="rId15"/>
    <p:sldId id="915" r:id="rId16"/>
    <p:sldId id="280" r:id="rId17"/>
    <p:sldId id="916" r:id="rId18"/>
    <p:sldId id="933" r:id="rId19"/>
    <p:sldId id="917" r:id="rId20"/>
    <p:sldId id="934" r:id="rId21"/>
    <p:sldId id="935" r:id="rId22"/>
    <p:sldId id="918" r:id="rId23"/>
    <p:sldId id="919" r:id="rId24"/>
    <p:sldId id="303" r:id="rId25"/>
    <p:sldId id="305" r:id="rId26"/>
    <p:sldId id="920" r:id="rId27"/>
    <p:sldId id="936" r:id="rId28"/>
    <p:sldId id="937" r:id="rId29"/>
    <p:sldId id="938" r:id="rId30"/>
    <p:sldId id="308" r:id="rId31"/>
    <p:sldId id="939" r:id="rId32"/>
    <p:sldId id="339" r:id="rId33"/>
    <p:sldId id="315" r:id="rId34"/>
    <p:sldId id="921" r:id="rId35"/>
    <p:sldId id="922" r:id="rId36"/>
    <p:sldId id="924" r:id="rId37"/>
    <p:sldId id="340" r:id="rId38"/>
    <p:sldId id="341" r:id="rId39"/>
    <p:sldId id="349" r:id="rId40"/>
    <p:sldId id="354" r:id="rId41"/>
    <p:sldId id="350" r:id="rId42"/>
    <p:sldId id="351" r:id="rId43"/>
    <p:sldId id="353" r:id="rId44"/>
    <p:sldId id="925" r:id="rId45"/>
    <p:sldId id="927" r:id="rId46"/>
    <p:sldId id="926" r:id="rId47"/>
    <p:sldId id="928" r:id="rId48"/>
    <p:sldId id="363" r:id="rId49"/>
    <p:sldId id="379" r:id="rId50"/>
    <p:sldId id="364" r:id="rId51"/>
    <p:sldId id="377" r:id="rId52"/>
    <p:sldId id="378" r:id="rId53"/>
    <p:sldId id="367" r:id="rId54"/>
    <p:sldId id="382" r:id="rId55"/>
    <p:sldId id="383" r:id="rId56"/>
    <p:sldId id="384" r:id="rId57"/>
    <p:sldId id="368" r:id="rId58"/>
    <p:sldId id="369" r:id="rId59"/>
    <p:sldId id="385" r:id="rId60"/>
    <p:sldId id="386" r:id="rId61"/>
    <p:sldId id="387" r:id="rId62"/>
    <p:sldId id="940" r:id="rId63"/>
    <p:sldId id="941" r:id="rId64"/>
    <p:sldId id="370" r:id="rId65"/>
    <p:sldId id="942" r:id="rId66"/>
    <p:sldId id="943" r:id="rId67"/>
    <p:sldId id="944" r:id="rId68"/>
    <p:sldId id="945" r:id="rId69"/>
    <p:sldId id="375" r:id="rId70"/>
    <p:sldId id="376" r:id="rId71"/>
    <p:sldId id="947" r:id="rId72"/>
    <p:sldId id="946" r:id="rId73"/>
    <p:sldId id="948" r:id="rId74"/>
    <p:sldId id="372" r:id="rId75"/>
    <p:sldId id="914" r:id="rId7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9pPr>
  </p:defaultTextStyle>
  <p:extLst>
    <p:ext uri="{521415D9-36F7-43E2-AB2F-B90AF26B5E84}">
      <p14:sectionLst xmlns:p14="http://schemas.microsoft.com/office/powerpoint/2010/main">
        <p14:section name="默认节" id="{CA5BE730-F7E1-46C0-953B-984A85FBB0DD}">
          <p14:sldIdLst>
            <p14:sldId id="258"/>
            <p14:sldId id="951"/>
            <p14:sldId id="949"/>
            <p14:sldId id="952"/>
            <p14:sldId id="953"/>
            <p14:sldId id="405"/>
            <p14:sldId id="406"/>
            <p14:sldId id="930"/>
            <p14:sldId id="932"/>
            <p14:sldId id="931"/>
            <p14:sldId id="330"/>
            <p14:sldId id="299"/>
            <p14:sldId id="278"/>
            <p14:sldId id="300"/>
            <p14:sldId id="915"/>
            <p14:sldId id="280"/>
            <p14:sldId id="916"/>
            <p14:sldId id="933"/>
            <p14:sldId id="917"/>
            <p14:sldId id="934"/>
            <p14:sldId id="935"/>
            <p14:sldId id="918"/>
            <p14:sldId id="919"/>
            <p14:sldId id="303"/>
            <p14:sldId id="305"/>
            <p14:sldId id="920"/>
            <p14:sldId id="936"/>
            <p14:sldId id="937"/>
            <p14:sldId id="938"/>
            <p14:sldId id="308"/>
            <p14:sldId id="939"/>
            <p14:sldId id="339"/>
            <p14:sldId id="315"/>
            <p14:sldId id="921"/>
            <p14:sldId id="922"/>
            <p14:sldId id="924"/>
            <p14:sldId id="340"/>
            <p14:sldId id="341"/>
            <p14:sldId id="349"/>
            <p14:sldId id="354"/>
            <p14:sldId id="350"/>
            <p14:sldId id="351"/>
            <p14:sldId id="353"/>
            <p14:sldId id="925"/>
            <p14:sldId id="927"/>
            <p14:sldId id="926"/>
            <p14:sldId id="928"/>
            <p14:sldId id="363"/>
            <p14:sldId id="379"/>
            <p14:sldId id="364"/>
            <p14:sldId id="377"/>
            <p14:sldId id="378"/>
            <p14:sldId id="367"/>
            <p14:sldId id="382"/>
            <p14:sldId id="383"/>
            <p14:sldId id="384"/>
            <p14:sldId id="368"/>
            <p14:sldId id="369"/>
            <p14:sldId id="385"/>
            <p14:sldId id="386"/>
            <p14:sldId id="387"/>
            <p14:sldId id="940"/>
            <p14:sldId id="941"/>
            <p14:sldId id="370"/>
            <p14:sldId id="942"/>
            <p14:sldId id="943"/>
            <p14:sldId id="944"/>
            <p14:sldId id="945"/>
            <p14:sldId id="375"/>
            <p14:sldId id="376"/>
            <p14:sldId id="947"/>
            <p14:sldId id="946"/>
            <p14:sldId id="948"/>
            <p14:sldId id="372"/>
            <p14:sldId id="9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87" d="100"/>
          <a:sy n="187" d="100"/>
        </p:scale>
        <p:origin x="466" y="11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AD2A4DD-C40B-4DBF-90F1-2426EB75EA1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099" name="Rectangle 3">
            <a:extLst>
              <a:ext uri="{FF2B5EF4-FFF2-40B4-BE49-F238E27FC236}">
                <a16:creationId xmlns:a16="http://schemas.microsoft.com/office/drawing/2014/main" id="{F26941D4-E858-4273-BBCD-FCE4C07925E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CN"/>
          </a:p>
        </p:txBody>
      </p:sp>
      <p:sp>
        <p:nvSpPr>
          <p:cNvPr id="9220" name="Rectangle 4">
            <a:extLst>
              <a:ext uri="{FF2B5EF4-FFF2-40B4-BE49-F238E27FC236}">
                <a16:creationId xmlns:a16="http://schemas.microsoft.com/office/drawing/2014/main" id="{471146C5-3E3D-460A-9FA9-7726AAFA0C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6A53781-F96E-4D6B-B8B2-5A207BA9455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a:extLst>
              <a:ext uri="{FF2B5EF4-FFF2-40B4-BE49-F238E27FC236}">
                <a16:creationId xmlns:a16="http://schemas.microsoft.com/office/drawing/2014/main" id="{60794BF8-4911-4372-9F01-1FDEFDCD7A2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103" name="Rectangle 7">
            <a:extLst>
              <a:ext uri="{FF2B5EF4-FFF2-40B4-BE49-F238E27FC236}">
                <a16:creationId xmlns:a16="http://schemas.microsoft.com/office/drawing/2014/main" id="{6D08A192-0EF4-4445-96F5-812DAE36F95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E7C3A38-E4C2-42D8-81D4-20554FF26C9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pPr>
              <a:buSzTx/>
            </a:pPr>
            <a:fld id="{26112A2B-2F6C-4E62-99D7-B0D893CB7593}" type="slidenum">
              <a:rPr lang="en-US" altLang="en-US"/>
              <a:pPr>
                <a:buSzTx/>
              </a:pPr>
              <a:t>1</a:t>
            </a:fld>
            <a:endParaRPr lang="en-US" altLang="en-US"/>
          </a:p>
        </p:txBody>
      </p:sp>
    </p:spTree>
    <p:extLst>
      <p:ext uri="{BB962C8B-B14F-4D97-AF65-F5344CB8AC3E}">
        <p14:creationId xmlns:p14="http://schemas.microsoft.com/office/powerpoint/2010/main" val="239309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199"/>
            <a:ext cx="6858000" cy="190976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87656B52-94C0-4085-B7E5-B2656482066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B33DE34-84E4-494C-A96D-5934DDE0069F}"/>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27C67B69-716F-4A38-B9D0-CC4249805FC1}"/>
              </a:ext>
            </a:extLst>
          </p:cNvPr>
          <p:cNvSpPr>
            <a:spLocks noGrp="1"/>
          </p:cNvSpPr>
          <p:nvPr>
            <p:ph type="sldNum" sz="quarter" idx="12"/>
          </p:nvPr>
        </p:nvSpPr>
        <p:spPr/>
        <p:txBody>
          <a:bodyPr/>
          <a:lstStyle>
            <a:lvl1pPr>
              <a:defRPr/>
            </a:lvl1pPr>
          </a:lstStyle>
          <a:p>
            <a:pPr>
              <a:defRPr/>
            </a:pPr>
            <a:fld id="{88C283CD-E963-40E9-888E-A4F730CB589A}" type="slidenum">
              <a:rPr lang="en-US" altLang="zh-CN"/>
              <a:pPr>
                <a:defRPr/>
              </a:pPr>
              <a:t>‹#›</a:t>
            </a:fld>
            <a:endParaRPr lang="en-US" altLang="zh-CN"/>
          </a:p>
        </p:txBody>
      </p:sp>
    </p:spTree>
    <p:extLst>
      <p:ext uri="{BB962C8B-B14F-4D97-AF65-F5344CB8AC3E}">
        <p14:creationId xmlns:p14="http://schemas.microsoft.com/office/powerpoint/2010/main" val="358368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8423EE8-E4BF-4859-84A9-E569CFE5C62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922CD1-4E54-4D09-BF09-8D5258C60EB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6B0DD7A-AA55-43EC-8F5E-99708823727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D5C08F2-22BA-40E3-AE4A-A2479D18FA61}"/>
              </a:ext>
            </a:extLst>
          </p:cNvPr>
          <p:cNvSpPr>
            <a:spLocks noGrp="1"/>
          </p:cNvSpPr>
          <p:nvPr>
            <p:ph type="sldNum" sz="quarter" idx="12"/>
          </p:nvPr>
        </p:nvSpPr>
        <p:spPr/>
        <p:txBody>
          <a:bodyPr/>
          <a:lstStyle>
            <a:lvl1pPr>
              <a:defRPr/>
            </a:lvl1pPr>
          </a:lstStyle>
          <a:p>
            <a:pPr>
              <a:defRPr/>
            </a:pPr>
            <a:fld id="{C1D8F2D5-64C5-4221-BAC1-61260749DE45}" type="slidenum">
              <a:rPr lang="en-US" altLang="zh-CN"/>
              <a:pPr>
                <a:defRPr/>
              </a:pPr>
              <a:t>‹#›</a:t>
            </a:fld>
            <a:endParaRPr lang="en-US" altLang="zh-CN"/>
          </a:p>
        </p:txBody>
      </p:sp>
    </p:spTree>
    <p:extLst>
      <p:ext uri="{BB962C8B-B14F-4D97-AF65-F5344CB8AC3E}">
        <p14:creationId xmlns:p14="http://schemas.microsoft.com/office/powerpoint/2010/main" val="170405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A488D-785A-481D-9BD5-4F8B895AB57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0881F11-E7C1-463F-96A6-169A312847B9}"/>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DAE8E4A-3D3A-4448-989B-3206A1B349C1}"/>
              </a:ext>
            </a:extLst>
          </p:cNvPr>
          <p:cNvSpPr>
            <a:spLocks noGrp="1"/>
          </p:cNvSpPr>
          <p:nvPr>
            <p:ph type="sldNum" sz="quarter" idx="12"/>
          </p:nvPr>
        </p:nvSpPr>
        <p:spPr/>
        <p:txBody>
          <a:bodyPr/>
          <a:lstStyle>
            <a:lvl1pPr>
              <a:defRPr/>
            </a:lvl1pPr>
          </a:lstStyle>
          <a:p>
            <a:pPr>
              <a:defRPr/>
            </a:pPr>
            <a:fld id="{68A76351-B29B-4274-99F9-CA2D9CF5C98C}" type="slidenum">
              <a:rPr lang="en-US" altLang="zh-CN"/>
              <a:pPr>
                <a:defRPr/>
              </a:pPr>
              <a:t>‹#›</a:t>
            </a:fld>
            <a:endParaRPr lang="en-US" altLang="zh-CN"/>
          </a:p>
        </p:txBody>
      </p:sp>
    </p:spTree>
    <p:extLst>
      <p:ext uri="{BB962C8B-B14F-4D97-AF65-F5344CB8AC3E}">
        <p14:creationId xmlns:p14="http://schemas.microsoft.com/office/powerpoint/2010/main" val="221229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BC24294-EECA-403E-8C53-6998622171ED}"/>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Content Placeholder 2"/>
          <p:cNvSpPr>
            <a:spLocks noGrp="1"/>
          </p:cNvSpPr>
          <p:nvPr>
            <p:ph sz="half" idx="1"/>
          </p:nvPr>
        </p:nvSpPr>
        <p:spPr>
          <a:xfrm>
            <a:off x="571500" y="14478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 y="33909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28650" y="365125"/>
            <a:ext cx="7886700" cy="777875"/>
          </a:xfrm>
        </p:spPr>
        <p:txBody>
          <a:bodyPr/>
          <a:lstStyle/>
          <a:p>
            <a:r>
              <a:rPr lang="en-US"/>
              <a:t>Click to edit Master title style</a:t>
            </a:r>
          </a:p>
        </p:txBody>
      </p:sp>
      <p:sp>
        <p:nvSpPr>
          <p:cNvPr id="7" name="Date Placeholder 3">
            <a:extLst>
              <a:ext uri="{FF2B5EF4-FFF2-40B4-BE49-F238E27FC236}">
                <a16:creationId xmlns:a16="http://schemas.microsoft.com/office/drawing/2014/main" id="{0C26DF3E-FEC1-4953-A6BD-6D800FF178F0}"/>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60DF49F4-46AA-4786-BA1D-92246C677C31}"/>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3740109C-D11A-4A34-9662-5360BE8B2F27}"/>
              </a:ext>
            </a:extLst>
          </p:cNvPr>
          <p:cNvSpPr>
            <a:spLocks noGrp="1"/>
          </p:cNvSpPr>
          <p:nvPr>
            <p:ph type="sldNum" sz="quarter" idx="12"/>
          </p:nvPr>
        </p:nvSpPr>
        <p:spPr/>
        <p:txBody>
          <a:bodyPr/>
          <a:lstStyle>
            <a:lvl1pPr>
              <a:defRPr/>
            </a:lvl1pPr>
          </a:lstStyle>
          <a:p>
            <a:pPr>
              <a:defRPr/>
            </a:pPr>
            <a:fld id="{E01D7C19-8064-4CA4-BB14-71D4EFBD5D74}" type="slidenum">
              <a:rPr lang="en-US" altLang="zh-CN"/>
              <a:pPr>
                <a:defRPr/>
              </a:pPr>
              <a:t>‹#›</a:t>
            </a:fld>
            <a:endParaRPr lang="en-US" altLang="zh-CN"/>
          </a:p>
        </p:txBody>
      </p:sp>
    </p:spTree>
    <p:extLst>
      <p:ext uri="{BB962C8B-B14F-4D97-AF65-F5344CB8AC3E}">
        <p14:creationId xmlns:p14="http://schemas.microsoft.com/office/powerpoint/2010/main" val="404333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1066800"/>
          </a:xfrm>
        </p:spPr>
        <p:txBody>
          <a:bodyPr/>
          <a:lstStyle/>
          <a:p>
            <a:r>
              <a:rPr lang="en-US"/>
              <a:t>Click to edit Master title style</a:t>
            </a:r>
          </a:p>
        </p:txBody>
      </p:sp>
      <p:sp>
        <p:nvSpPr>
          <p:cNvPr id="3" name="Text Placeholder 2"/>
          <p:cNvSpPr>
            <a:spLocks noGrp="1"/>
          </p:cNvSpPr>
          <p:nvPr>
            <p:ph type="body" sz="half" idx="1"/>
          </p:nvPr>
        </p:nvSpPr>
        <p:spPr>
          <a:xfrm>
            <a:off x="228600" y="14478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05300" y="14478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0338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B57B24D-44AD-4E39-B164-3E97C4992A6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AB36753-97E9-4288-B9AE-8FDE55460F12}"/>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8EE45799-351F-471D-AE9D-84B9C84A77E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F7F79B1-E18E-497F-AEF3-B65366A5CE77}"/>
              </a:ext>
            </a:extLst>
          </p:cNvPr>
          <p:cNvSpPr>
            <a:spLocks noGrp="1"/>
          </p:cNvSpPr>
          <p:nvPr>
            <p:ph type="sldNum" sz="quarter" idx="12"/>
          </p:nvPr>
        </p:nvSpPr>
        <p:spPr/>
        <p:txBody>
          <a:bodyPr/>
          <a:lstStyle>
            <a:lvl1pPr>
              <a:defRPr/>
            </a:lvl1pPr>
          </a:lstStyle>
          <a:p>
            <a:pPr>
              <a:defRPr/>
            </a:pPr>
            <a:fld id="{A5A7C52C-B8D8-46AC-9434-6888604DA894}" type="slidenum">
              <a:rPr lang="en-US" altLang="zh-CN"/>
              <a:pPr>
                <a:defRPr/>
              </a:pPr>
              <a:t>‹#›</a:t>
            </a:fld>
            <a:endParaRPr lang="en-US" altLang="zh-CN"/>
          </a:p>
        </p:txBody>
      </p:sp>
    </p:spTree>
    <p:extLst>
      <p:ext uri="{BB962C8B-B14F-4D97-AF65-F5344CB8AC3E}">
        <p14:creationId xmlns:p14="http://schemas.microsoft.com/office/powerpoint/2010/main" val="386022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2BF5D2-15BD-4EB0-B209-7A5B647C412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C64587D-91E0-40BD-B2B6-F57B43AFC15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4937BD0-177C-4022-9F09-6D6501F11A0A}"/>
              </a:ext>
            </a:extLst>
          </p:cNvPr>
          <p:cNvSpPr>
            <a:spLocks noGrp="1"/>
          </p:cNvSpPr>
          <p:nvPr>
            <p:ph type="sldNum" sz="quarter" idx="12"/>
          </p:nvPr>
        </p:nvSpPr>
        <p:spPr/>
        <p:txBody>
          <a:bodyPr/>
          <a:lstStyle>
            <a:lvl1pPr>
              <a:defRPr/>
            </a:lvl1pPr>
          </a:lstStyle>
          <a:p>
            <a:pPr>
              <a:defRPr/>
            </a:pPr>
            <a:fld id="{C748C0D4-076B-41DE-86F9-B2559841AB37}" type="slidenum">
              <a:rPr lang="en-US" altLang="zh-CN"/>
              <a:pPr>
                <a:defRPr/>
              </a:pPr>
              <a:t>‹#›</a:t>
            </a:fld>
            <a:endParaRPr lang="en-US" altLang="zh-CN"/>
          </a:p>
        </p:txBody>
      </p:sp>
    </p:spTree>
    <p:extLst>
      <p:ext uri="{BB962C8B-B14F-4D97-AF65-F5344CB8AC3E}">
        <p14:creationId xmlns:p14="http://schemas.microsoft.com/office/powerpoint/2010/main" val="387756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2AECFA0-CF0B-465F-8866-6B6BC9A9E6B7}"/>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86200"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71600"/>
            <a:ext cx="38862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66A2D29-3219-4C16-827F-98EB7248A879}"/>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C1B1ED4F-8B17-44D6-8612-7C6F27086DAC}"/>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640FFBBC-5429-406A-B934-B38DCB686CD8}"/>
              </a:ext>
            </a:extLst>
          </p:cNvPr>
          <p:cNvSpPr>
            <a:spLocks noGrp="1"/>
          </p:cNvSpPr>
          <p:nvPr>
            <p:ph type="sldNum" sz="quarter" idx="12"/>
          </p:nvPr>
        </p:nvSpPr>
        <p:spPr/>
        <p:txBody>
          <a:bodyPr/>
          <a:lstStyle>
            <a:lvl1pPr>
              <a:defRPr/>
            </a:lvl1pPr>
          </a:lstStyle>
          <a:p>
            <a:pPr>
              <a:defRPr/>
            </a:pPr>
            <a:fld id="{C2316981-2639-4549-B58A-2FB16007EC78}" type="slidenum">
              <a:rPr lang="en-US" altLang="zh-CN"/>
              <a:pPr>
                <a:defRPr/>
              </a:pPr>
              <a:t>‹#›</a:t>
            </a:fld>
            <a:endParaRPr lang="en-US" altLang="zh-CN"/>
          </a:p>
        </p:txBody>
      </p:sp>
    </p:spTree>
    <p:extLst>
      <p:ext uri="{BB962C8B-B14F-4D97-AF65-F5344CB8AC3E}">
        <p14:creationId xmlns:p14="http://schemas.microsoft.com/office/powerpoint/2010/main" val="277578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E48DFAE-E7CB-4330-AFF1-1DAD3A3224C5}"/>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a:xfrm>
            <a:off x="629841" y="365126"/>
            <a:ext cx="7886700" cy="769193"/>
          </a:xfrm>
        </p:spPr>
        <p:txBody>
          <a:bodyPr/>
          <a:lstStyle/>
          <a:p>
            <a:r>
              <a:rPr lang="en-US"/>
              <a:t>Click to edit Master title style</a:t>
            </a:r>
          </a:p>
        </p:txBody>
      </p:sp>
      <p:sp>
        <p:nvSpPr>
          <p:cNvPr id="3" name="Text Placeholder 2"/>
          <p:cNvSpPr>
            <a:spLocks noGrp="1"/>
          </p:cNvSpPr>
          <p:nvPr>
            <p:ph type="body" idx="1"/>
          </p:nvPr>
        </p:nvSpPr>
        <p:spPr>
          <a:xfrm>
            <a:off x="629842" y="1371600"/>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286000"/>
            <a:ext cx="3868340" cy="3903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371600"/>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286000"/>
            <a:ext cx="3887391" cy="3903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3A4A8BC-686C-4AF1-BA29-5AE40B0EDBB3}"/>
              </a:ext>
            </a:extLst>
          </p:cNvPr>
          <p:cNvSpPr>
            <a:spLocks noGrp="1"/>
          </p:cNvSpPr>
          <p:nvPr>
            <p:ph type="dt" sz="half" idx="10"/>
          </p:nvPr>
        </p:nvSpPr>
        <p:spPr/>
        <p:txBody>
          <a:bodyPr/>
          <a:lstStyle>
            <a:lvl1pPr>
              <a:defRPr/>
            </a:lvl1pPr>
          </a:lstStyle>
          <a:p>
            <a:pPr>
              <a:defRPr/>
            </a:pPr>
            <a:endParaRPr lang="en-US" altLang="zh-CN"/>
          </a:p>
        </p:txBody>
      </p:sp>
      <p:sp>
        <p:nvSpPr>
          <p:cNvPr id="9" name="Footer Placeholder 4">
            <a:extLst>
              <a:ext uri="{FF2B5EF4-FFF2-40B4-BE49-F238E27FC236}">
                <a16:creationId xmlns:a16="http://schemas.microsoft.com/office/drawing/2014/main" id="{727BC5C1-CCEE-40A6-9610-A762B97E87D2}"/>
              </a:ext>
            </a:extLst>
          </p:cNvPr>
          <p:cNvSpPr>
            <a:spLocks noGrp="1"/>
          </p:cNvSpPr>
          <p:nvPr>
            <p:ph type="ftr" sz="quarter" idx="11"/>
          </p:nvPr>
        </p:nvSpPr>
        <p:spPr/>
        <p:txBody>
          <a:bodyPr/>
          <a:lstStyle>
            <a:lvl1pPr>
              <a:defRPr/>
            </a:lvl1pPr>
          </a:lstStyle>
          <a:p>
            <a:pPr>
              <a:defRPr/>
            </a:pPr>
            <a:endParaRPr lang="en-US" altLang="zh-CN"/>
          </a:p>
        </p:txBody>
      </p:sp>
      <p:sp>
        <p:nvSpPr>
          <p:cNvPr id="10" name="Slide Number Placeholder 5">
            <a:extLst>
              <a:ext uri="{FF2B5EF4-FFF2-40B4-BE49-F238E27FC236}">
                <a16:creationId xmlns:a16="http://schemas.microsoft.com/office/drawing/2014/main" id="{8DB25A56-577D-4E8B-BB70-5C656AEB6060}"/>
              </a:ext>
            </a:extLst>
          </p:cNvPr>
          <p:cNvSpPr>
            <a:spLocks noGrp="1"/>
          </p:cNvSpPr>
          <p:nvPr>
            <p:ph type="sldNum" sz="quarter" idx="12"/>
          </p:nvPr>
        </p:nvSpPr>
        <p:spPr/>
        <p:txBody>
          <a:bodyPr/>
          <a:lstStyle>
            <a:lvl1pPr>
              <a:defRPr/>
            </a:lvl1pPr>
          </a:lstStyle>
          <a:p>
            <a:pPr>
              <a:defRPr/>
            </a:pPr>
            <a:fld id="{FE7E685C-3B2B-4CE3-B0FE-7F6013C39D9F}" type="slidenum">
              <a:rPr lang="en-US" altLang="zh-CN"/>
              <a:pPr>
                <a:defRPr/>
              </a:pPr>
              <a:t>‹#›</a:t>
            </a:fld>
            <a:endParaRPr lang="en-US" altLang="zh-CN"/>
          </a:p>
        </p:txBody>
      </p:sp>
    </p:spTree>
    <p:extLst>
      <p:ext uri="{BB962C8B-B14F-4D97-AF65-F5344CB8AC3E}">
        <p14:creationId xmlns:p14="http://schemas.microsoft.com/office/powerpoint/2010/main" val="427319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E68B1E3-94B2-469E-8A82-4B39ACFF4796}"/>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F8AC9D2-7F6A-4009-A9C2-1993909F856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2B66259-4D31-4E0C-8E83-EFB90315BE9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FE5AAAA-797B-4A0D-B5FD-04FD6F814BC9}"/>
              </a:ext>
            </a:extLst>
          </p:cNvPr>
          <p:cNvSpPr>
            <a:spLocks noGrp="1"/>
          </p:cNvSpPr>
          <p:nvPr>
            <p:ph type="sldNum" sz="quarter" idx="12"/>
          </p:nvPr>
        </p:nvSpPr>
        <p:spPr/>
        <p:txBody>
          <a:bodyPr/>
          <a:lstStyle>
            <a:lvl1pPr>
              <a:defRPr/>
            </a:lvl1pPr>
          </a:lstStyle>
          <a:p>
            <a:pPr>
              <a:defRPr/>
            </a:pPr>
            <a:fld id="{582CFCD7-32E7-4C96-A4E6-265A2679D6CC}" type="slidenum">
              <a:rPr lang="en-US" altLang="zh-CN"/>
              <a:pPr>
                <a:defRPr/>
              </a:pPr>
              <a:t>‹#›</a:t>
            </a:fld>
            <a:endParaRPr lang="en-US" altLang="zh-CN"/>
          </a:p>
        </p:txBody>
      </p:sp>
    </p:spTree>
    <p:extLst>
      <p:ext uri="{BB962C8B-B14F-4D97-AF65-F5344CB8AC3E}">
        <p14:creationId xmlns:p14="http://schemas.microsoft.com/office/powerpoint/2010/main" val="335090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C4542F-DC48-443B-8B02-99C8EB29776E}"/>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12E1FC69-2EB3-448D-A01F-375C3AC7D0EF}"/>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4E5F3305-4343-448C-A064-2D0BA9383DF6}"/>
              </a:ext>
            </a:extLst>
          </p:cNvPr>
          <p:cNvSpPr>
            <a:spLocks noGrp="1"/>
          </p:cNvSpPr>
          <p:nvPr>
            <p:ph type="sldNum" sz="quarter" idx="12"/>
          </p:nvPr>
        </p:nvSpPr>
        <p:spPr/>
        <p:txBody>
          <a:bodyPr/>
          <a:lstStyle>
            <a:lvl1pPr>
              <a:defRPr/>
            </a:lvl1pPr>
          </a:lstStyle>
          <a:p>
            <a:pPr>
              <a:defRPr/>
            </a:pPr>
            <a:fld id="{0D6828EC-6C83-496A-B2CD-7C2F6FE78CB9}" type="slidenum">
              <a:rPr lang="en-US" altLang="zh-CN"/>
              <a:pPr>
                <a:defRPr/>
              </a:pPr>
              <a:t>‹#›</a:t>
            </a:fld>
            <a:endParaRPr lang="en-US" altLang="zh-CN"/>
          </a:p>
        </p:txBody>
      </p:sp>
    </p:spTree>
    <p:extLst>
      <p:ext uri="{BB962C8B-B14F-4D97-AF65-F5344CB8AC3E}">
        <p14:creationId xmlns:p14="http://schemas.microsoft.com/office/powerpoint/2010/main" val="8149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26178C2-C07E-42E9-B504-7AE380A979BB}"/>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29930CE-7A30-40A0-803D-8B551D96763A}"/>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FF7A82F-53DB-4477-AD78-5C0FC2CCAC89}"/>
              </a:ext>
            </a:extLst>
          </p:cNvPr>
          <p:cNvSpPr>
            <a:spLocks noGrp="1"/>
          </p:cNvSpPr>
          <p:nvPr>
            <p:ph type="sldNum" sz="quarter" idx="12"/>
          </p:nvPr>
        </p:nvSpPr>
        <p:spPr/>
        <p:txBody>
          <a:bodyPr/>
          <a:lstStyle>
            <a:lvl1pPr>
              <a:defRPr/>
            </a:lvl1pPr>
          </a:lstStyle>
          <a:p>
            <a:pPr>
              <a:defRPr/>
            </a:pPr>
            <a:fld id="{CFB29F86-D67D-4552-AC15-7C88D0AB6D2C}" type="slidenum">
              <a:rPr lang="en-US" altLang="zh-CN"/>
              <a:pPr>
                <a:defRPr/>
              </a:pPr>
              <a:t>‹#›</a:t>
            </a:fld>
            <a:endParaRPr lang="en-US" altLang="zh-CN"/>
          </a:p>
        </p:txBody>
      </p:sp>
    </p:spTree>
    <p:extLst>
      <p:ext uri="{BB962C8B-B14F-4D97-AF65-F5344CB8AC3E}">
        <p14:creationId xmlns:p14="http://schemas.microsoft.com/office/powerpoint/2010/main" val="262543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9DDCC4B-B308-4F09-BE3C-8E17FB6C29F9}"/>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5BEBF11-E1D1-45FD-9EEF-155258914B6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5264E990-5658-46F1-820D-E8A31FE5EA07}"/>
              </a:ext>
            </a:extLst>
          </p:cNvPr>
          <p:cNvSpPr>
            <a:spLocks noGrp="1"/>
          </p:cNvSpPr>
          <p:nvPr>
            <p:ph type="sldNum" sz="quarter" idx="12"/>
          </p:nvPr>
        </p:nvSpPr>
        <p:spPr/>
        <p:txBody>
          <a:bodyPr/>
          <a:lstStyle>
            <a:lvl1pPr>
              <a:defRPr/>
            </a:lvl1pPr>
          </a:lstStyle>
          <a:p>
            <a:pPr>
              <a:defRPr/>
            </a:pPr>
            <a:fld id="{8540E703-371B-4216-8887-C4F62FF6D375}" type="slidenum">
              <a:rPr lang="en-US" altLang="zh-CN"/>
              <a:pPr>
                <a:defRPr/>
              </a:pPr>
              <a:t>‹#›</a:t>
            </a:fld>
            <a:endParaRPr lang="en-US" altLang="zh-CN"/>
          </a:p>
        </p:txBody>
      </p:sp>
    </p:spTree>
    <p:extLst>
      <p:ext uri="{BB962C8B-B14F-4D97-AF65-F5344CB8AC3E}">
        <p14:creationId xmlns:p14="http://schemas.microsoft.com/office/powerpoint/2010/main" val="380461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D1C5F8-BB25-49FC-8386-1E6FDF9D0A84}"/>
              </a:ext>
            </a:extLst>
          </p:cNvPr>
          <p:cNvSpPr>
            <a:spLocks noGrp="1"/>
          </p:cNvSpPr>
          <p:nvPr>
            <p:ph type="title"/>
          </p:nvPr>
        </p:nvSpPr>
        <p:spPr bwMode="auto">
          <a:xfrm>
            <a:off x="628650" y="365125"/>
            <a:ext cx="78867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23E951-0623-4217-AC4F-F2876782EB20}"/>
              </a:ext>
            </a:extLst>
          </p:cNvPr>
          <p:cNvSpPr>
            <a:spLocks noGrp="1"/>
          </p:cNvSpPr>
          <p:nvPr>
            <p:ph type="body" idx="1"/>
          </p:nvPr>
        </p:nvSpPr>
        <p:spPr bwMode="auto">
          <a:xfrm>
            <a:off x="628650" y="1219200"/>
            <a:ext cx="78867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5094FC-2F44-48F4-98C9-018D4462E796}"/>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endParaRPr lang="en-US" altLang="zh-CN"/>
          </a:p>
        </p:txBody>
      </p:sp>
      <p:sp>
        <p:nvSpPr>
          <p:cNvPr id="5" name="Footer Placeholder 4">
            <a:extLst>
              <a:ext uri="{FF2B5EF4-FFF2-40B4-BE49-F238E27FC236}">
                <a16:creationId xmlns:a16="http://schemas.microsoft.com/office/drawing/2014/main" id="{0C2A8526-DFFB-4E4B-AD04-ECBE74ED1BEE}"/>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5BE523E1-E767-4D3D-A504-6D8EF3F7D42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5207059-5B40-4F2F-AF2D-A09F48A6CAF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241" r:id="rId1"/>
    <p:sldLayoutId id="2147488247" r:id="rId2"/>
    <p:sldLayoutId id="2147488242" r:id="rId3"/>
    <p:sldLayoutId id="2147488248" r:id="rId4"/>
    <p:sldLayoutId id="2147488249" r:id="rId5"/>
    <p:sldLayoutId id="2147488250" r:id="rId6"/>
    <p:sldLayoutId id="2147488243" r:id="rId7"/>
    <p:sldLayoutId id="2147488244" r:id="rId8"/>
    <p:sldLayoutId id="2147488245" r:id="rId9"/>
    <p:sldLayoutId id="2147488251" r:id="rId10"/>
    <p:sldLayoutId id="2147488246" r:id="rId11"/>
    <p:sldLayoutId id="2147488253" r:id="rId12"/>
    <p:sldLayoutId id="2147488254" r:id="rId13"/>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SimSun" panose="02010600030101010101" pitchFamily="2" charset="-122"/>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171450" indent="-171450" algn="l" defTabSz="685800" rtl="0" eaLnBrk="0" fontAlgn="base" hangingPunct="0">
        <a:spcBef>
          <a:spcPts val="75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1pPr>
      <a:lvl2pPr marL="514350" indent="-171450" algn="l" defTabSz="685800" rtl="0" eaLnBrk="0" fontAlgn="base" hangingPunct="0">
        <a:spcBef>
          <a:spcPts val="375"/>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2pPr>
      <a:lvl3pPr marL="857250" indent="-171450" algn="l" defTabSz="685800" rtl="0" eaLnBrk="0" fontAlgn="base" hangingPunct="0">
        <a:spcBef>
          <a:spcPts val="375"/>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3pPr>
      <a:lvl4pPr marL="12001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4pPr>
      <a:lvl5pPr marL="15430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f/f1/EM_spectrum.sv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3.bin"/><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jpeg"/><Relationship Id="rId4" Type="http://schemas.openxmlformats.org/officeDocument/2006/relationships/image" Target="../media/image40.wmf"/></Relationships>
</file>

<file path=ppt/slides/_rels/slide4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wmf"/><Relationship Id="rId5" Type="http://schemas.openxmlformats.org/officeDocument/2006/relationships/oleObject" Target="../embeddings/oleObject6.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5" Type="http://schemas.openxmlformats.org/officeDocument/2006/relationships/oleObject" Target="../embeddings/oleObject10.bin"/><Relationship Id="rId4" Type="http://schemas.openxmlformats.org/officeDocument/2006/relationships/image" Target="../media/image46.wmf"/></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emf"/><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emf"/></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6.xml"/><Relationship Id="rId4" Type="http://schemas.openxmlformats.org/officeDocument/2006/relationships/image" Target="../media/image81.emf"/></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txBox="1">
            <a:spLocks noChangeArrowheads="1"/>
          </p:cNvSpPr>
          <p:nvPr/>
        </p:nvSpPr>
        <p:spPr bwMode="auto">
          <a:xfrm>
            <a:off x="-76200" y="2133600"/>
            <a:ext cx="9144000" cy="1646238"/>
          </a:xfrm>
          <a:prstGeom prst="rect">
            <a:avLst/>
          </a:prstGeom>
          <a:noFill/>
          <a:ln w="9525">
            <a:noFill/>
            <a:miter lim="800000"/>
            <a:headEnd/>
            <a:tailEnd/>
          </a:ln>
        </p:spPr>
        <p:txBody>
          <a:bodyPr anchor="b"/>
          <a:lstStyle/>
          <a:p>
            <a:pPr algn="ctr" eaLnBrk="1" hangingPunct="1">
              <a:spcBef>
                <a:spcPct val="50000"/>
              </a:spcBef>
            </a:pPr>
            <a:r>
              <a:rPr lang="en-US" altLang="zh-CN" sz="6000" b="1" dirty="0">
                <a:solidFill>
                  <a:schemeClr val="tx2"/>
                </a:solidFill>
              </a:rPr>
              <a:t>The Solar Resource</a:t>
            </a:r>
            <a:endParaRPr lang="zh-CN" altLang="en-US" sz="6000" b="1" dirty="0">
              <a:solidFill>
                <a:schemeClr val="tx2"/>
              </a:solidFill>
            </a:endParaRPr>
          </a:p>
        </p:txBody>
      </p:sp>
      <p:sp>
        <p:nvSpPr>
          <p:cNvPr id="2052" name="Rectangle 12"/>
          <p:cNvSpPr txBox="1">
            <a:spLocks noChangeArrowheads="1"/>
          </p:cNvSpPr>
          <p:nvPr/>
        </p:nvSpPr>
        <p:spPr bwMode="auto">
          <a:xfrm>
            <a:off x="-76200" y="639762"/>
            <a:ext cx="9144000" cy="1646238"/>
          </a:xfrm>
          <a:prstGeom prst="rect">
            <a:avLst/>
          </a:prstGeom>
          <a:noFill/>
          <a:ln w="9525">
            <a:noFill/>
            <a:miter lim="800000"/>
            <a:headEnd/>
            <a:tailEnd/>
          </a:ln>
        </p:spPr>
        <p:txBody>
          <a:bodyPr anchor="b"/>
          <a:lstStyle/>
          <a:p>
            <a:pPr algn="ctr" eaLnBrk="1" hangingPunct="1">
              <a:spcBef>
                <a:spcPct val="50000"/>
              </a:spcBef>
            </a:pPr>
            <a:endParaRPr lang="en-US" altLang="zh-CN" sz="6000" dirty="0">
              <a:solidFill>
                <a:schemeClr val="tx2"/>
              </a:solidFill>
              <a:ea typeface="宋体" pitchFamily="2" charset="-122"/>
            </a:endParaRPr>
          </a:p>
          <a:p>
            <a:pPr algn="ctr" eaLnBrk="1" hangingPunct="1">
              <a:spcBef>
                <a:spcPct val="50000"/>
              </a:spcBef>
            </a:pPr>
            <a:endParaRPr lang="en-US" altLang="zh-CN" sz="6000" dirty="0">
              <a:solidFill>
                <a:schemeClr val="tx2"/>
              </a:solidFill>
              <a:ea typeface="宋体" pitchFamily="2" charset="-122"/>
            </a:endParaRPr>
          </a:p>
          <a:p>
            <a:pPr algn="ctr" eaLnBrk="1" hangingPunct="1">
              <a:spcBef>
                <a:spcPct val="50000"/>
              </a:spcBef>
            </a:pPr>
            <a:r>
              <a:rPr lang="en-US" altLang="zh-CN" sz="6000" dirty="0">
                <a:ea typeface="宋体" pitchFamily="2" charset="-122"/>
              </a:rPr>
              <a:t>Chapter 4</a:t>
            </a:r>
            <a:endParaRPr lang="en-US" altLang="en-US" sz="6000" dirty="0">
              <a:ea typeface="宋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FB8B88-4E57-4E0F-AB66-D76FED334022}"/>
              </a:ext>
            </a:extLst>
          </p:cNvPr>
          <p:cNvSpPr>
            <a:spLocks noGrp="1"/>
          </p:cNvSpPr>
          <p:nvPr>
            <p:ph type="title"/>
          </p:nvPr>
        </p:nvSpPr>
        <p:spPr/>
        <p:txBody>
          <a:bodyPr/>
          <a:lstStyle/>
          <a:p>
            <a:r>
              <a:rPr lang="en-US" altLang="zh-CN" b="1" dirty="0"/>
              <a:t>The solar spectrum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9FEED27-F44E-42F1-B9D1-D3C06D1F91E0}"/>
                  </a:ext>
                </a:extLst>
              </p:cNvPr>
              <p:cNvSpPr>
                <a:spLocks noGrp="1"/>
              </p:cNvSpPr>
              <p:nvPr>
                <p:ph idx="1"/>
              </p:nvPr>
            </p:nvSpPr>
            <p:spPr/>
            <p:txBody>
              <a:bodyPr/>
              <a:lstStyle/>
              <a:p>
                <a:r>
                  <a:rPr lang="en-US" altLang="zh-CN" i="1" dirty="0"/>
                  <a:t>Wien’s displacement rule</a:t>
                </a:r>
                <a:r>
                  <a:rPr lang="en-US" altLang="zh-CN" dirty="0"/>
                  <a:t> tells us the wavelength at which the spectrum reaches its maximum point:</a:t>
                </a:r>
              </a:p>
              <a:p>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𝑚𝑎𝑥</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𝜇</m:t>
                          </m:r>
                          <m:r>
                            <a:rPr lang="en-US" altLang="zh-CN" b="0" i="1" smtClean="0">
                              <a:latin typeface="Cambria Math" panose="02040503050406030204" pitchFamily="18" charset="0"/>
                            </a:rPr>
                            <m:t>𝑚</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2898</m:t>
                          </m:r>
                        </m:num>
                        <m:den>
                          <m:r>
                            <a:rPr lang="en-US" altLang="zh-CN" b="0" i="1" smtClean="0">
                              <a:latin typeface="Cambria Math" panose="02040503050406030204" pitchFamily="18" charset="0"/>
                            </a:rPr>
                            <m:t>𝑇</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𝐾</m:t>
                              </m:r>
                            </m:e>
                          </m:d>
                        </m:den>
                      </m:f>
                    </m:oMath>
                  </m:oMathPara>
                </a14:m>
                <a:endParaRPr lang="en-US" altLang="zh-CN" dirty="0"/>
              </a:p>
            </p:txBody>
          </p:sp>
        </mc:Choice>
        <mc:Fallback xmlns="">
          <p:sp>
            <p:nvSpPr>
              <p:cNvPr id="3" name="内容占位符 2">
                <a:extLst>
                  <a:ext uri="{FF2B5EF4-FFF2-40B4-BE49-F238E27FC236}">
                    <a16:creationId xmlns:a16="http://schemas.microsoft.com/office/drawing/2014/main" id="{59FEED27-F44E-42F1-B9D1-D3C06D1F91E0}"/>
                  </a:ext>
                </a:extLst>
              </p:cNvPr>
              <p:cNvSpPr>
                <a:spLocks noGrp="1" noRot="1" noChangeAspect="1" noMove="1" noResize="1" noEditPoints="1" noAdjustHandles="1" noChangeArrowheads="1" noChangeShapeType="1" noTextEdit="1"/>
              </p:cNvSpPr>
              <p:nvPr>
                <p:ph idx="1"/>
              </p:nvPr>
            </p:nvSpPr>
            <p:spPr>
              <a:blipFill>
                <a:blip r:embed="rId2"/>
                <a:stretch>
                  <a:fillRect l="-1005" t="-984" r="-123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46CF79B1-A33B-4898-891A-A8491B785EA5}"/>
              </a:ext>
            </a:extLst>
          </p:cNvPr>
          <p:cNvSpPr>
            <a:spLocks noGrp="1"/>
          </p:cNvSpPr>
          <p:nvPr>
            <p:ph type="sldNum" sz="quarter" idx="12"/>
          </p:nvPr>
        </p:nvSpPr>
        <p:spPr/>
        <p:txBody>
          <a:bodyPr/>
          <a:lstStyle/>
          <a:p>
            <a:pPr>
              <a:defRPr/>
            </a:pPr>
            <a:fld id="{A5A7C52C-B8D8-46AC-9434-6888604DA894}" type="slidenum">
              <a:rPr lang="en-US" altLang="zh-CN" smtClean="0"/>
              <a:pPr>
                <a:defRPr/>
              </a:pPr>
              <a:t>10</a:t>
            </a:fld>
            <a:endParaRPr lang="en-US" altLang="zh-CN"/>
          </a:p>
        </p:txBody>
      </p:sp>
      <p:pic>
        <p:nvPicPr>
          <p:cNvPr id="5" name="图片 4">
            <a:extLst>
              <a:ext uri="{FF2B5EF4-FFF2-40B4-BE49-F238E27FC236}">
                <a16:creationId xmlns:a16="http://schemas.microsoft.com/office/drawing/2014/main" id="{3C9CA6C9-9E43-4801-AB5A-B405E51CC42E}"/>
              </a:ext>
            </a:extLst>
          </p:cNvPr>
          <p:cNvPicPr>
            <a:picLocks noChangeAspect="1"/>
          </p:cNvPicPr>
          <p:nvPr/>
        </p:nvPicPr>
        <p:blipFill>
          <a:blip r:embed="rId3"/>
          <a:stretch>
            <a:fillRect/>
          </a:stretch>
        </p:blipFill>
        <p:spPr>
          <a:xfrm>
            <a:off x="2037170" y="3581400"/>
            <a:ext cx="5069659" cy="3109912"/>
          </a:xfrm>
          <a:prstGeom prst="rect">
            <a:avLst/>
          </a:prstGeom>
        </p:spPr>
      </p:pic>
      <p:sp>
        <p:nvSpPr>
          <p:cNvPr id="8" name="矩形 7">
            <a:extLst>
              <a:ext uri="{FF2B5EF4-FFF2-40B4-BE49-F238E27FC236}">
                <a16:creationId xmlns:a16="http://schemas.microsoft.com/office/drawing/2014/main" id="{1A622DC9-6EF9-4F9A-88DB-786A5843B5C1}"/>
              </a:ext>
            </a:extLst>
          </p:cNvPr>
          <p:cNvSpPr/>
          <p:nvPr/>
        </p:nvSpPr>
        <p:spPr>
          <a:xfrm>
            <a:off x="3781425" y="4376738"/>
            <a:ext cx="1143000" cy="3048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16169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83BEECE-1E95-447B-9717-925031979F73}"/>
              </a:ext>
            </a:extLst>
          </p:cNvPr>
          <p:cNvSpPr>
            <a:spLocks noGrp="1" noChangeArrowheads="1"/>
          </p:cNvSpPr>
          <p:nvPr>
            <p:ph type="title"/>
          </p:nvPr>
        </p:nvSpPr>
        <p:spPr/>
        <p:txBody>
          <a:bodyPr anchor="ctr"/>
          <a:lstStyle/>
          <a:p>
            <a:pPr eaLnBrk="1" hangingPunct="1">
              <a:defRPr/>
            </a:pPr>
            <a:r>
              <a:rPr lang="en-US" dirty="0">
                <a:latin typeface="Times New Roman" charset="0"/>
                <a:ea typeface="+mj-ea"/>
              </a:rPr>
              <a:t>Electromagnetic Spectrum</a:t>
            </a:r>
          </a:p>
        </p:txBody>
      </p:sp>
      <p:pic>
        <p:nvPicPr>
          <p:cNvPr id="9219" name="Picture 5" descr="File:EM spectrum.svg">
            <a:hlinkClick r:id="rId2"/>
            <a:extLst>
              <a:ext uri="{FF2B5EF4-FFF2-40B4-BE49-F238E27FC236}">
                <a16:creationId xmlns:a16="http://schemas.microsoft.com/office/drawing/2014/main" id="{0A1B91A1-2F00-48C0-BAE9-6FE244B93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4961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a:extLst>
              <a:ext uri="{FF2B5EF4-FFF2-40B4-BE49-F238E27FC236}">
                <a16:creationId xmlns:a16="http://schemas.microsoft.com/office/drawing/2014/main" id="{52AE4A82-D220-4BD1-AEBD-912A91B64656}"/>
              </a:ext>
            </a:extLst>
          </p:cNvPr>
          <p:cNvSpPr>
            <a:spLocks noChangeArrowheads="1"/>
          </p:cNvSpPr>
          <p:nvPr/>
        </p:nvSpPr>
        <p:spPr bwMode="auto">
          <a:xfrm>
            <a:off x="1676400" y="6172200"/>
            <a:ext cx="543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800">
                <a:latin typeface="Times New Roman" panose="02020603050405020304" pitchFamily="18" charset="0"/>
              </a:rPr>
              <a:t>Source: en.wikipedia.org/wiki/Electromagnetic_radiation</a:t>
            </a:r>
          </a:p>
        </p:txBody>
      </p:sp>
      <p:sp>
        <p:nvSpPr>
          <p:cNvPr id="9221" name="Text Box 7">
            <a:extLst>
              <a:ext uri="{FF2B5EF4-FFF2-40B4-BE49-F238E27FC236}">
                <a16:creationId xmlns:a16="http://schemas.microsoft.com/office/drawing/2014/main" id="{C017D784-7139-4DEC-A732-84DF3A7EFE93}"/>
              </a:ext>
            </a:extLst>
          </p:cNvPr>
          <p:cNvSpPr txBox="1">
            <a:spLocks noChangeArrowheads="1"/>
          </p:cNvSpPr>
          <p:nvPr/>
        </p:nvSpPr>
        <p:spPr bwMode="auto">
          <a:xfrm>
            <a:off x="228600" y="1212849"/>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2400" dirty="0">
                <a:latin typeface="Times New Roman" panose="02020603050405020304" pitchFamily="18" charset="0"/>
              </a:rPr>
              <a:t>Visible light has a wavelength of between 0.4 and 0.7 </a:t>
            </a:r>
            <a:r>
              <a:rPr lang="el-GR" altLang="en-US" sz="2400" dirty="0">
                <a:latin typeface="Times New Roman" panose="02020603050405020304" pitchFamily="18" charset="0"/>
              </a:rPr>
              <a:t>μ</a:t>
            </a:r>
            <a:r>
              <a:rPr lang="en-US" altLang="en-US" sz="2400" dirty="0">
                <a:latin typeface="Times New Roman" panose="02020603050405020304" pitchFamily="18" charset="0"/>
              </a:rPr>
              <a:t>m, with ultraviolet values immediately shorter, and infrared immediately longer</a:t>
            </a:r>
            <a:r>
              <a:rPr lang="en-US" altLang="en-US" sz="24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A9C70E4-D33F-488A-B928-D044D060EE3D}"/>
              </a:ext>
            </a:extLst>
          </p:cNvPr>
          <p:cNvSpPr>
            <a:spLocks noGrp="1" noChangeArrowheads="1"/>
          </p:cNvSpPr>
          <p:nvPr>
            <p:ph type="title"/>
          </p:nvPr>
        </p:nvSpPr>
        <p:spPr/>
        <p:txBody>
          <a:bodyPr anchor="ctr"/>
          <a:lstStyle/>
          <a:p>
            <a:pPr eaLnBrk="1" hangingPunct="1">
              <a:defRPr/>
            </a:pPr>
            <a:r>
              <a:rPr lang="en-US" sz="3200">
                <a:latin typeface="Times New Roman" charset="0"/>
                <a:ea typeface="+mj-ea"/>
              </a:rPr>
              <a:t>Earth receives Sunlight and reflects Earthlight</a:t>
            </a:r>
          </a:p>
        </p:txBody>
      </p:sp>
      <p:sp>
        <p:nvSpPr>
          <p:cNvPr id="13315" name="Rectangle 3">
            <a:extLst>
              <a:ext uri="{FF2B5EF4-FFF2-40B4-BE49-F238E27FC236}">
                <a16:creationId xmlns:a16="http://schemas.microsoft.com/office/drawing/2014/main" id="{C31BA57B-7089-4BAD-879B-C15110716F60}"/>
              </a:ext>
            </a:extLst>
          </p:cNvPr>
          <p:cNvSpPr>
            <a:spLocks noGrp="1" noChangeArrowheads="1"/>
          </p:cNvSpPr>
          <p:nvPr>
            <p:ph idx="1"/>
          </p:nvPr>
        </p:nvSpPr>
        <p:spPr/>
        <p:txBody>
          <a:bodyPr/>
          <a:lstStyle/>
          <a:p>
            <a:pPr eaLnBrk="1" hangingPunct="1">
              <a:defRPr/>
            </a:pPr>
            <a:r>
              <a:rPr lang="en-US" altLang="en-US" sz="2800" dirty="0">
                <a:latin typeface="Times New Roman" pitchFamily="18" charset="0"/>
                <a:ea typeface="+mn-ea"/>
              </a:rPr>
              <a:t>The Earth’s atmosphere reacts very differently to the much longer wavelengths emitted by the Earth’s surface compared with the relatively shorter wavelengths arriving from the Sun.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33F36E9-4FC5-4724-B167-DBA6B806CF1C}"/>
              </a:ext>
            </a:extLst>
          </p:cNvPr>
          <p:cNvSpPr>
            <a:spLocks noGrp="1" noChangeArrowheads="1"/>
          </p:cNvSpPr>
          <p:nvPr>
            <p:ph type="title"/>
          </p:nvPr>
        </p:nvSpPr>
        <p:spPr/>
        <p:txBody>
          <a:bodyPr anchor="ctr"/>
          <a:lstStyle/>
          <a:p>
            <a:pPr eaLnBrk="1" hangingPunct="1">
              <a:defRPr/>
            </a:pPr>
            <a:r>
              <a:rPr lang="en-US" dirty="0">
                <a:latin typeface="Times New Roman" charset="0"/>
                <a:ea typeface="+mj-ea"/>
              </a:rPr>
              <a:t>Irradiance</a:t>
            </a:r>
          </a:p>
        </p:txBody>
      </p:sp>
      <p:sp>
        <p:nvSpPr>
          <p:cNvPr id="14339" name="Rectangle 3">
            <a:extLst>
              <a:ext uri="{FF2B5EF4-FFF2-40B4-BE49-F238E27FC236}">
                <a16:creationId xmlns:a16="http://schemas.microsoft.com/office/drawing/2014/main" id="{097C384C-FE6D-414E-B937-6A7955F8A0AF}"/>
              </a:ext>
            </a:extLst>
          </p:cNvPr>
          <p:cNvSpPr>
            <a:spLocks noGrp="1" noChangeArrowheads="1"/>
          </p:cNvSpPr>
          <p:nvPr>
            <p:ph idx="1"/>
          </p:nvPr>
        </p:nvSpPr>
        <p:spPr/>
        <p:txBody>
          <a:bodyPr/>
          <a:lstStyle/>
          <a:p>
            <a:pPr eaLnBrk="1" hangingPunct="1">
              <a:lnSpc>
                <a:spcPct val="90000"/>
              </a:lnSpc>
              <a:defRPr/>
            </a:pPr>
            <a:r>
              <a:rPr lang="en-US" altLang="en-US" dirty="0">
                <a:latin typeface="Times New Roman" pitchFamily="18" charset="0"/>
                <a:ea typeface="+mn-ea"/>
              </a:rPr>
              <a:t>A solar radiation makes its way toward the earth’s surface, some of it is absorbed by various constituents in the atmosphere, giving the terrestrial spectrum an irregular, bumpy shape.</a:t>
            </a:r>
          </a:p>
          <a:p>
            <a:pPr eaLnBrk="1" hangingPunct="1">
              <a:lnSpc>
                <a:spcPct val="90000"/>
              </a:lnSpc>
              <a:defRPr/>
            </a:pPr>
            <a:r>
              <a:rPr lang="en-US" altLang="en-US" dirty="0">
                <a:latin typeface="Times New Roman" pitchFamily="18" charset="0"/>
                <a:ea typeface="+mn-ea"/>
              </a:rPr>
              <a:t>The terrestrial spectrum also depends on how much atmosphere the radiation has to pass through to reach the earth surface.</a:t>
            </a:r>
          </a:p>
          <a:p>
            <a:pPr eaLnBrk="1" hangingPunct="1">
              <a:lnSpc>
                <a:spcPct val="90000"/>
              </a:lnSpc>
              <a:defRPr/>
            </a:pPr>
            <a:r>
              <a:rPr lang="en-US" altLang="en-US" dirty="0">
                <a:latin typeface="Times New Roman" pitchFamily="18" charset="0"/>
                <a:ea typeface="+mn-ea"/>
              </a:rPr>
              <a:t>If a point source radiates light uniformly in all directions and there is no absorption, then the irradiance drops off in proportion to the distance from the object squared, since the total power is constant and it is spread over an area that increases with the square of the distance from the source.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2202541-EAB0-47FF-941C-A9078C82465D}"/>
              </a:ext>
            </a:extLst>
          </p:cNvPr>
          <p:cNvSpPr>
            <a:spLocks noGrp="1" noChangeArrowheads="1"/>
          </p:cNvSpPr>
          <p:nvPr>
            <p:ph type="title"/>
          </p:nvPr>
        </p:nvSpPr>
        <p:spPr/>
        <p:txBody>
          <a:bodyPr anchor="ctr"/>
          <a:lstStyle/>
          <a:p>
            <a:pPr eaLnBrk="1" hangingPunct="1">
              <a:defRPr/>
            </a:pPr>
            <a:r>
              <a:rPr lang="en-US" dirty="0">
                <a:latin typeface="Times New Roman" charset="0"/>
                <a:ea typeface="+mj-ea"/>
              </a:rPr>
              <a:t>Air Mass Ratio</a:t>
            </a:r>
          </a:p>
        </p:txBody>
      </p:sp>
      <p:sp>
        <p:nvSpPr>
          <p:cNvPr id="16387" name="Rectangle 3">
            <a:extLst>
              <a:ext uri="{FF2B5EF4-FFF2-40B4-BE49-F238E27FC236}">
                <a16:creationId xmlns:a16="http://schemas.microsoft.com/office/drawing/2014/main" id="{3297275F-B99A-4148-9E39-81ED0A09D44A}"/>
              </a:ext>
            </a:extLst>
          </p:cNvPr>
          <p:cNvSpPr>
            <a:spLocks noGrp="1" noChangeArrowheads="1"/>
          </p:cNvSpPr>
          <p:nvPr>
            <p:ph idx="1"/>
          </p:nvPr>
        </p:nvSpPr>
        <p:spPr/>
        <p:txBody>
          <a:bodyPr/>
          <a:lstStyle/>
          <a:p>
            <a:pPr eaLnBrk="1" hangingPunct="1">
              <a:lnSpc>
                <a:spcPct val="90000"/>
              </a:lnSpc>
              <a:defRPr/>
            </a:pPr>
            <a:r>
              <a:rPr lang="en-US" altLang="en-US" sz="2400" dirty="0">
                <a:latin typeface="Times New Roman" pitchFamily="18" charset="0"/>
                <a:ea typeface="+mn-ea"/>
              </a:rPr>
              <a:t>Air mass ratio: the length of the path h2 taken by the sun’s rays as they pass through the atmosphere, divided by the minimum possible path length h1, which occurs when the sun is directly overhead (solar noon):</a:t>
            </a:r>
          </a:p>
        </p:txBody>
      </p:sp>
      <p:grpSp>
        <p:nvGrpSpPr>
          <p:cNvPr id="17412" name="Group 18">
            <a:extLst>
              <a:ext uri="{FF2B5EF4-FFF2-40B4-BE49-F238E27FC236}">
                <a16:creationId xmlns:a16="http://schemas.microsoft.com/office/drawing/2014/main" id="{89F18E6F-B7B1-4073-8BF8-25AFB43AED69}"/>
              </a:ext>
            </a:extLst>
          </p:cNvPr>
          <p:cNvGrpSpPr>
            <a:grpSpLocks/>
          </p:cNvGrpSpPr>
          <p:nvPr/>
        </p:nvGrpSpPr>
        <p:grpSpPr bwMode="auto">
          <a:xfrm>
            <a:off x="572294" y="2776537"/>
            <a:ext cx="3352800" cy="2819400"/>
            <a:chOff x="768" y="1824"/>
            <a:chExt cx="2112" cy="1776"/>
          </a:xfrm>
        </p:grpSpPr>
        <p:pic>
          <p:nvPicPr>
            <p:cNvPr id="17429" name="Picture 6" descr="MCj04135320000[1]">
              <a:extLst>
                <a:ext uri="{FF2B5EF4-FFF2-40B4-BE49-F238E27FC236}">
                  <a16:creationId xmlns:a16="http://schemas.microsoft.com/office/drawing/2014/main" id="{C168B5CA-6E48-4E7A-B7B4-D3263DBE1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2400"/>
              <a:ext cx="816"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0" name="Oval 8">
              <a:extLst>
                <a:ext uri="{FF2B5EF4-FFF2-40B4-BE49-F238E27FC236}">
                  <a16:creationId xmlns:a16="http://schemas.microsoft.com/office/drawing/2014/main" id="{4CC65E1E-2159-4AA1-BE77-6E5CD2E6C9B0}"/>
                </a:ext>
              </a:extLst>
            </p:cNvPr>
            <p:cNvSpPr>
              <a:spLocks noChangeArrowheads="1"/>
            </p:cNvSpPr>
            <p:nvPr/>
          </p:nvSpPr>
          <p:spPr bwMode="auto">
            <a:xfrm>
              <a:off x="1200" y="1968"/>
              <a:ext cx="1680" cy="1632"/>
            </a:xfrm>
            <a:prstGeom prst="ellipse">
              <a:avLst/>
            </a:prstGeom>
            <a:noFill/>
            <a:ln w="9525">
              <a:solidFill>
                <a:schemeClr val="tx1"/>
              </a:solidFill>
              <a:prstDash val="dash"/>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endParaRPr lang="en-US" altLang="en-US" sz="2000"/>
            </a:p>
          </p:txBody>
        </p:sp>
        <p:pic>
          <p:nvPicPr>
            <p:cNvPr id="17431" name="Picture 7" descr="MCj04124640000[1]">
              <a:extLst>
                <a:ext uri="{FF2B5EF4-FFF2-40B4-BE49-F238E27FC236}">
                  <a16:creationId xmlns:a16="http://schemas.microsoft.com/office/drawing/2014/main" id="{418C23C7-BB8F-4EE3-A8C0-9B8AA0A5F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1824"/>
              <a:ext cx="384"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Line 9">
              <a:extLst>
                <a:ext uri="{FF2B5EF4-FFF2-40B4-BE49-F238E27FC236}">
                  <a16:creationId xmlns:a16="http://schemas.microsoft.com/office/drawing/2014/main" id="{0345C2AA-009C-4651-816D-04E706E11B9B}"/>
                </a:ext>
              </a:extLst>
            </p:cNvPr>
            <p:cNvSpPr>
              <a:spLocks noChangeShapeType="1"/>
            </p:cNvSpPr>
            <p:nvPr/>
          </p:nvSpPr>
          <p:spPr bwMode="auto">
            <a:xfrm>
              <a:off x="1104" y="2112"/>
              <a:ext cx="528" cy="672"/>
            </a:xfrm>
            <a:prstGeom prst="line">
              <a:avLst/>
            </a:prstGeom>
            <a:noFill/>
            <a:ln w="9525">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17433" name="Line 14">
              <a:extLst>
                <a:ext uri="{FF2B5EF4-FFF2-40B4-BE49-F238E27FC236}">
                  <a16:creationId xmlns:a16="http://schemas.microsoft.com/office/drawing/2014/main" id="{64E7F16C-87E0-4CE1-94BF-D36C13C7A5FE}"/>
                </a:ext>
              </a:extLst>
            </p:cNvPr>
            <p:cNvSpPr>
              <a:spLocks noChangeShapeType="1"/>
            </p:cNvSpPr>
            <p:nvPr/>
          </p:nvSpPr>
          <p:spPr bwMode="auto">
            <a:xfrm flipH="1">
              <a:off x="1200" y="2784"/>
              <a:ext cx="432" cy="0"/>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7434" name="Text Box 15">
              <a:extLst>
                <a:ext uri="{FF2B5EF4-FFF2-40B4-BE49-F238E27FC236}">
                  <a16:creationId xmlns:a16="http://schemas.microsoft.com/office/drawing/2014/main" id="{255D2804-2DED-4F57-866D-2DF0DAE8FFC4}"/>
                </a:ext>
              </a:extLst>
            </p:cNvPr>
            <p:cNvSpPr txBox="1">
              <a:spLocks noChangeArrowheads="1"/>
            </p:cNvSpPr>
            <p:nvPr/>
          </p:nvSpPr>
          <p:spPr bwMode="auto">
            <a:xfrm>
              <a:off x="1286" y="2759"/>
              <a:ext cx="2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latin typeface="Times New Roman" panose="02020603050405020304" pitchFamily="18" charset="0"/>
                  <a:cs typeface="Times New Roman" panose="02020603050405020304" pitchFamily="18" charset="0"/>
                </a:rPr>
                <a:t>h1</a:t>
              </a:r>
            </a:p>
          </p:txBody>
        </p:sp>
        <p:sp>
          <p:nvSpPr>
            <p:cNvPr id="17435" name="Text Box 16">
              <a:extLst>
                <a:ext uri="{FF2B5EF4-FFF2-40B4-BE49-F238E27FC236}">
                  <a16:creationId xmlns:a16="http://schemas.microsoft.com/office/drawing/2014/main" id="{594C033A-89AA-4606-AD80-421515712D42}"/>
                </a:ext>
              </a:extLst>
            </p:cNvPr>
            <p:cNvSpPr txBox="1">
              <a:spLocks noChangeArrowheads="1"/>
            </p:cNvSpPr>
            <p:nvPr/>
          </p:nvSpPr>
          <p:spPr bwMode="auto">
            <a:xfrm>
              <a:off x="1440" y="2304"/>
              <a:ext cx="2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latin typeface="Times New Roman" panose="02020603050405020304" pitchFamily="18" charset="0"/>
                  <a:cs typeface="Times New Roman" panose="02020603050405020304" pitchFamily="18" charset="0"/>
                </a:rPr>
                <a:t>h2</a:t>
              </a:r>
            </a:p>
          </p:txBody>
        </p:sp>
        <p:sp>
          <p:nvSpPr>
            <p:cNvPr id="17436" name="Line 17">
              <a:extLst>
                <a:ext uri="{FF2B5EF4-FFF2-40B4-BE49-F238E27FC236}">
                  <a16:creationId xmlns:a16="http://schemas.microsoft.com/office/drawing/2014/main" id="{68035645-0044-4ECF-9693-C1CD7A091EC9}"/>
                </a:ext>
              </a:extLst>
            </p:cNvPr>
            <p:cNvSpPr>
              <a:spLocks noChangeShapeType="1"/>
            </p:cNvSpPr>
            <p:nvPr/>
          </p:nvSpPr>
          <p:spPr bwMode="auto">
            <a:xfrm>
              <a:off x="1344" y="2352"/>
              <a:ext cx="288" cy="384"/>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grpSp>
      <p:grpSp>
        <p:nvGrpSpPr>
          <p:cNvPr id="17413" name="Group 34">
            <a:extLst>
              <a:ext uri="{FF2B5EF4-FFF2-40B4-BE49-F238E27FC236}">
                <a16:creationId xmlns:a16="http://schemas.microsoft.com/office/drawing/2014/main" id="{03EE2F13-70FD-4F01-A560-76910BD3190B}"/>
              </a:ext>
            </a:extLst>
          </p:cNvPr>
          <p:cNvGrpSpPr>
            <a:grpSpLocks/>
          </p:cNvGrpSpPr>
          <p:nvPr/>
        </p:nvGrpSpPr>
        <p:grpSpPr bwMode="auto">
          <a:xfrm>
            <a:off x="4572000" y="2514600"/>
            <a:ext cx="3833813" cy="2852738"/>
            <a:chOff x="2880" y="1824"/>
            <a:chExt cx="2415" cy="1797"/>
          </a:xfrm>
        </p:grpSpPr>
        <p:sp>
          <p:nvSpPr>
            <p:cNvPr id="17415" name="Text Box 4">
              <a:extLst>
                <a:ext uri="{FF2B5EF4-FFF2-40B4-BE49-F238E27FC236}">
                  <a16:creationId xmlns:a16="http://schemas.microsoft.com/office/drawing/2014/main" id="{C8383760-A888-4E4D-8E35-F7E8E976410B}"/>
                </a:ext>
              </a:extLst>
            </p:cNvPr>
            <p:cNvSpPr txBox="1">
              <a:spLocks noChangeArrowheads="1"/>
            </p:cNvSpPr>
            <p:nvPr/>
          </p:nvSpPr>
          <p:spPr bwMode="auto">
            <a:xfrm>
              <a:off x="2880" y="3408"/>
              <a:ext cx="18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latin typeface="Times New Roman" panose="02020603050405020304" pitchFamily="18" charset="0"/>
                  <a:cs typeface="Times New Roman" panose="02020603050405020304" pitchFamily="18" charset="0"/>
                </a:rPr>
                <a:t>beta: the altitude angle of the sun</a:t>
              </a:r>
            </a:p>
          </p:txBody>
        </p:sp>
        <p:grpSp>
          <p:nvGrpSpPr>
            <p:cNvPr id="17416" name="Group 33">
              <a:extLst>
                <a:ext uri="{FF2B5EF4-FFF2-40B4-BE49-F238E27FC236}">
                  <a16:creationId xmlns:a16="http://schemas.microsoft.com/office/drawing/2014/main" id="{EFCEF33C-403F-4448-A71A-D8B12A0B2CAD}"/>
                </a:ext>
              </a:extLst>
            </p:cNvPr>
            <p:cNvGrpSpPr>
              <a:grpSpLocks/>
            </p:cNvGrpSpPr>
            <p:nvPr/>
          </p:nvGrpSpPr>
          <p:grpSpPr bwMode="auto">
            <a:xfrm>
              <a:off x="2976" y="1824"/>
              <a:ext cx="2319" cy="1536"/>
              <a:chOff x="2976" y="1824"/>
              <a:chExt cx="2319" cy="1536"/>
            </a:xfrm>
          </p:grpSpPr>
          <p:pic>
            <p:nvPicPr>
              <p:cNvPr id="17417" name="Picture 19" descr="MCj04124640000[1]">
                <a:extLst>
                  <a:ext uri="{FF2B5EF4-FFF2-40B4-BE49-F238E27FC236}">
                    <a16:creationId xmlns:a16="http://schemas.microsoft.com/office/drawing/2014/main" id="{1C01C703-6C58-4C9E-91A8-D0BCA90F7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1824"/>
                <a:ext cx="3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Line 21">
                <a:extLst>
                  <a:ext uri="{FF2B5EF4-FFF2-40B4-BE49-F238E27FC236}">
                    <a16:creationId xmlns:a16="http://schemas.microsoft.com/office/drawing/2014/main" id="{CEB16F67-60DC-4C99-AA3D-6D8E99838F4A}"/>
                  </a:ext>
                </a:extLst>
              </p:cNvPr>
              <p:cNvSpPr>
                <a:spLocks noChangeShapeType="1"/>
              </p:cNvSpPr>
              <p:nvPr/>
            </p:nvSpPr>
            <p:spPr bwMode="auto">
              <a:xfrm>
                <a:off x="2976" y="3360"/>
                <a:ext cx="192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17419" name="Line 22">
                <a:extLst>
                  <a:ext uri="{FF2B5EF4-FFF2-40B4-BE49-F238E27FC236}">
                    <a16:creationId xmlns:a16="http://schemas.microsoft.com/office/drawing/2014/main" id="{C93A7AD3-386D-4863-9396-9901F3113488}"/>
                  </a:ext>
                </a:extLst>
              </p:cNvPr>
              <p:cNvSpPr>
                <a:spLocks noChangeShapeType="1"/>
              </p:cNvSpPr>
              <p:nvPr/>
            </p:nvSpPr>
            <p:spPr bwMode="auto">
              <a:xfrm>
                <a:off x="2976" y="2544"/>
                <a:ext cx="1920" cy="0"/>
              </a:xfrm>
              <a:prstGeom prst="line">
                <a:avLst/>
              </a:prstGeom>
              <a:noFill/>
              <a:ln w="952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17420" name="Line 23">
                <a:extLst>
                  <a:ext uri="{FF2B5EF4-FFF2-40B4-BE49-F238E27FC236}">
                    <a16:creationId xmlns:a16="http://schemas.microsoft.com/office/drawing/2014/main" id="{EA0F9BD9-E136-4603-BD1C-500A9AA32F29}"/>
                  </a:ext>
                </a:extLst>
              </p:cNvPr>
              <p:cNvSpPr>
                <a:spLocks noChangeShapeType="1"/>
              </p:cNvSpPr>
              <p:nvPr/>
            </p:nvSpPr>
            <p:spPr bwMode="auto">
              <a:xfrm>
                <a:off x="3312" y="2160"/>
                <a:ext cx="624" cy="1200"/>
              </a:xfrm>
              <a:prstGeom prst="line">
                <a:avLst/>
              </a:prstGeom>
              <a:noFill/>
              <a:ln w="952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17421" name="Line 25">
                <a:extLst>
                  <a:ext uri="{FF2B5EF4-FFF2-40B4-BE49-F238E27FC236}">
                    <a16:creationId xmlns:a16="http://schemas.microsoft.com/office/drawing/2014/main" id="{B16D084B-52D2-4137-B4D7-C856348D51BC}"/>
                  </a:ext>
                </a:extLst>
              </p:cNvPr>
              <p:cNvSpPr>
                <a:spLocks noChangeShapeType="1"/>
              </p:cNvSpPr>
              <p:nvPr/>
            </p:nvSpPr>
            <p:spPr bwMode="auto">
              <a:xfrm flipH="1" flipV="1">
                <a:off x="3504" y="2544"/>
                <a:ext cx="432" cy="816"/>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7422" name="Freeform 26">
                <a:extLst>
                  <a:ext uri="{FF2B5EF4-FFF2-40B4-BE49-F238E27FC236}">
                    <a16:creationId xmlns:a16="http://schemas.microsoft.com/office/drawing/2014/main" id="{A292945C-7E23-4668-A0E0-998FCEDD6ADB}"/>
                  </a:ext>
                </a:extLst>
              </p:cNvPr>
              <p:cNvSpPr>
                <a:spLocks/>
              </p:cNvSpPr>
              <p:nvPr/>
            </p:nvSpPr>
            <p:spPr bwMode="auto">
              <a:xfrm>
                <a:off x="3680" y="3120"/>
                <a:ext cx="112" cy="240"/>
              </a:xfrm>
              <a:custGeom>
                <a:avLst/>
                <a:gdLst>
                  <a:gd name="T0" fmla="*/ 16 w 112"/>
                  <a:gd name="T1" fmla="*/ 240 h 240"/>
                  <a:gd name="T2" fmla="*/ 16 w 112"/>
                  <a:gd name="T3" fmla="*/ 144 h 240"/>
                  <a:gd name="T4" fmla="*/ 112 w 112"/>
                  <a:gd name="T5" fmla="*/ 0 h 240"/>
                  <a:gd name="T6" fmla="*/ 0 60000 65536"/>
                  <a:gd name="T7" fmla="*/ 0 60000 65536"/>
                  <a:gd name="T8" fmla="*/ 0 60000 65536"/>
                  <a:gd name="T9" fmla="*/ 0 w 112"/>
                  <a:gd name="T10" fmla="*/ 0 h 240"/>
                  <a:gd name="T11" fmla="*/ 112 w 112"/>
                  <a:gd name="T12" fmla="*/ 240 h 240"/>
                </a:gdLst>
                <a:ahLst/>
                <a:cxnLst>
                  <a:cxn ang="T6">
                    <a:pos x="T0" y="T1"/>
                  </a:cxn>
                  <a:cxn ang="T7">
                    <a:pos x="T2" y="T3"/>
                  </a:cxn>
                  <a:cxn ang="T8">
                    <a:pos x="T4" y="T5"/>
                  </a:cxn>
                </a:cxnLst>
                <a:rect l="T9" t="T10" r="T11" b="T12"/>
                <a:pathLst>
                  <a:path w="112" h="240">
                    <a:moveTo>
                      <a:pt x="16" y="240"/>
                    </a:moveTo>
                    <a:cubicBezTo>
                      <a:pt x="8" y="212"/>
                      <a:pt x="0" y="184"/>
                      <a:pt x="16" y="144"/>
                    </a:cubicBezTo>
                    <a:cubicBezTo>
                      <a:pt x="32" y="104"/>
                      <a:pt x="72" y="52"/>
                      <a:pt x="112" y="0"/>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23" name="Text Box 27">
                <a:extLst>
                  <a:ext uri="{FF2B5EF4-FFF2-40B4-BE49-F238E27FC236}">
                    <a16:creationId xmlns:a16="http://schemas.microsoft.com/office/drawing/2014/main" id="{6586A4E0-83CA-463E-BE2A-B5E07C85073E}"/>
                  </a:ext>
                </a:extLst>
              </p:cNvPr>
              <p:cNvSpPr txBox="1">
                <a:spLocks noChangeArrowheads="1"/>
              </p:cNvSpPr>
              <p:nvPr/>
            </p:nvSpPr>
            <p:spPr bwMode="auto">
              <a:xfrm>
                <a:off x="3216" y="3072"/>
                <a:ext cx="3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2000">
                    <a:latin typeface="Times New Roman" panose="02020603050405020304" pitchFamily="18" charset="0"/>
                    <a:cs typeface="Times New Roman" panose="02020603050405020304" pitchFamily="18" charset="0"/>
                  </a:rPr>
                  <a:t>beta</a:t>
                </a:r>
              </a:p>
            </p:txBody>
          </p:sp>
          <p:sp>
            <p:nvSpPr>
              <p:cNvPr id="17424" name="Text Box 28">
                <a:extLst>
                  <a:ext uri="{FF2B5EF4-FFF2-40B4-BE49-F238E27FC236}">
                    <a16:creationId xmlns:a16="http://schemas.microsoft.com/office/drawing/2014/main" id="{E752920C-76E6-4B9E-9802-61E135989EBD}"/>
                  </a:ext>
                </a:extLst>
              </p:cNvPr>
              <p:cNvSpPr txBox="1">
                <a:spLocks noChangeArrowheads="1"/>
              </p:cNvSpPr>
              <p:nvPr/>
            </p:nvSpPr>
            <p:spPr bwMode="auto">
              <a:xfrm>
                <a:off x="3648" y="2736"/>
                <a:ext cx="2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latin typeface="Times New Roman" panose="02020603050405020304" pitchFamily="18" charset="0"/>
                    <a:cs typeface="Times New Roman" panose="02020603050405020304" pitchFamily="18" charset="0"/>
                  </a:rPr>
                  <a:t>h2</a:t>
                </a:r>
              </a:p>
            </p:txBody>
          </p:sp>
          <p:sp>
            <p:nvSpPr>
              <p:cNvPr id="17425" name="Line 29">
                <a:extLst>
                  <a:ext uri="{FF2B5EF4-FFF2-40B4-BE49-F238E27FC236}">
                    <a16:creationId xmlns:a16="http://schemas.microsoft.com/office/drawing/2014/main" id="{64EDA8D3-670F-4EF0-A9BE-995956C606F0}"/>
                  </a:ext>
                </a:extLst>
              </p:cNvPr>
              <p:cNvSpPr>
                <a:spLocks noChangeShapeType="1"/>
              </p:cNvSpPr>
              <p:nvPr/>
            </p:nvSpPr>
            <p:spPr bwMode="auto">
              <a:xfrm flipV="1">
                <a:off x="3936" y="2544"/>
                <a:ext cx="0" cy="816"/>
              </a:xfrm>
              <a:prstGeom prst="line">
                <a:avLst/>
              </a:prstGeom>
              <a:noFill/>
              <a:ln w="9525">
                <a:solidFill>
                  <a:schemeClr val="tx1"/>
                </a:solidFill>
                <a:round/>
                <a:headEnd type="stealth" w="med" len="lg"/>
                <a:tailEnd type="stealth" w="sm" len="lg"/>
              </a:ln>
              <a:extLst>
                <a:ext uri="{909E8E84-426E-40DD-AFC4-6F175D3DCCD1}">
                  <a14:hiddenFill xmlns:a14="http://schemas.microsoft.com/office/drawing/2010/main">
                    <a:noFill/>
                  </a14:hiddenFill>
                </a:ext>
              </a:extLst>
            </p:spPr>
            <p:txBody>
              <a:bodyPr/>
              <a:lstStyle/>
              <a:p>
                <a:endParaRPr lang="zh-CN" altLang="en-US"/>
              </a:p>
            </p:txBody>
          </p:sp>
          <p:sp>
            <p:nvSpPr>
              <p:cNvPr id="17426" name="Text Box 30">
                <a:extLst>
                  <a:ext uri="{FF2B5EF4-FFF2-40B4-BE49-F238E27FC236}">
                    <a16:creationId xmlns:a16="http://schemas.microsoft.com/office/drawing/2014/main" id="{146E2DF4-8E48-4C98-8DC1-2FB15AAB146B}"/>
                  </a:ext>
                </a:extLst>
              </p:cNvPr>
              <p:cNvSpPr txBox="1">
                <a:spLocks noChangeArrowheads="1"/>
              </p:cNvSpPr>
              <p:nvPr/>
            </p:nvSpPr>
            <p:spPr bwMode="auto">
              <a:xfrm>
                <a:off x="3984" y="2640"/>
                <a:ext cx="2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latin typeface="Times New Roman" panose="02020603050405020304" pitchFamily="18" charset="0"/>
                    <a:cs typeface="Times New Roman" panose="02020603050405020304" pitchFamily="18" charset="0"/>
                  </a:rPr>
                  <a:t>h1</a:t>
                </a:r>
              </a:p>
            </p:txBody>
          </p:sp>
          <p:sp>
            <p:nvSpPr>
              <p:cNvPr id="17427" name="Text Box 31">
                <a:extLst>
                  <a:ext uri="{FF2B5EF4-FFF2-40B4-BE49-F238E27FC236}">
                    <a16:creationId xmlns:a16="http://schemas.microsoft.com/office/drawing/2014/main" id="{C8511BD1-AA8A-4EB1-ACF0-2B303B740B32}"/>
                  </a:ext>
                </a:extLst>
              </p:cNvPr>
              <p:cNvSpPr txBox="1">
                <a:spLocks noChangeArrowheads="1"/>
              </p:cNvSpPr>
              <p:nvPr/>
            </p:nvSpPr>
            <p:spPr bwMode="auto">
              <a:xfrm>
                <a:off x="4406" y="3097"/>
                <a:ext cx="60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2000">
                    <a:latin typeface="Times New Roman" panose="02020603050405020304" pitchFamily="18" charset="0"/>
                    <a:cs typeface="Times New Roman" panose="02020603050405020304" pitchFamily="18" charset="0"/>
                  </a:rPr>
                  <a:t>horizon</a:t>
                </a:r>
              </a:p>
            </p:txBody>
          </p:sp>
          <p:sp>
            <p:nvSpPr>
              <p:cNvPr id="17428" name="Text Box 32">
                <a:extLst>
                  <a:ext uri="{FF2B5EF4-FFF2-40B4-BE49-F238E27FC236}">
                    <a16:creationId xmlns:a16="http://schemas.microsoft.com/office/drawing/2014/main" id="{2213299E-6186-46CD-B9BF-D42331A6BF91}"/>
                  </a:ext>
                </a:extLst>
              </p:cNvPr>
              <p:cNvSpPr txBox="1">
                <a:spLocks noChangeArrowheads="1"/>
              </p:cNvSpPr>
              <p:nvPr/>
            </p:nvSpPr>
            <p:spPr bwMode="auto">
              <a:xfrm>
                <a:off x="4128" y="2302"/>
                <a:ext cx="11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latin typeface="Times New Roman" panose="02020603050405020304" pitchFamily="18" charset="0"/>
                    <a:cs typeface="Times New Roman" panose="02020603050405020304" pitchFamily="18" charset="0"/>
                  </a:rPr>
                  <a:t>“top” of atmosphere</a:t>
                </a:r>
              </a:p>
            </p:txBody>
          </p:sp>
        </p:grpSp>
      </p:grpSp>
      <p:graphicFrame>
        <p:nvGraphicFramePr>
          <p:cNvPr id="17414" name="对象 2">
            <a:extLst>
              <a:ext uri="{FF2B5EF4-FFF2-40B4-BE49-F238E27FC236}">
                <a16:creationId xmlns:a16="http://schemas.microsoft.com/office/drawing/2014/main" id="{1329626C-E43A-41A1-B38B-A7104AF5A74F}"/>
              </a:ext>
            </a:extLst>
          </p:cNvPr>
          <p:cNvGraphicFramePr>
            <a:graphicFrameLocks noChangeAspect="1"/>
          </p:cNvGraphicFramePr>
          <p:nvPr/>
        </p:nvGraphicFramePr>
        <p:xfrm>
          <a:off x="2428875" y="5749925"/>
          <a:ext cx="3932238" cy="879475"/>
        </p:xfrm>
        <a:graphic>
          <a:graphicData uri="http://schemas.openxmlformats.org/presentationml/2006/ole">
            <mc:AlternateContent xmlns:mc="http://schemas.openxmlformats.org/markup-compatibility/2006">
              <mc:Choice xmlns:v="urn:schemas-microsoft-com:vml" Requires="v">
                <p:oleObj spid="_x0000_s1072" name="Equation" r:id="rId5" imgW="1930400" imgH="431800" progId="Equation.DSMT4">
                  <p:embed/>
                </p:oleObj>
              </mc:Choice>
              <mc:Fallback>
                <p:oleObj name="Equation" r:id="rId5" imgW="1930400" imgH="431800" progId="Equation.DSMT4">
                  <p:embed/>
                  <p:pic>
                    <p:nvPicPr>
                      <p:cNvPr id="17414" name="对象 2">
                        <a:extLst>
                          <a:ext uri="{FF2B5EF4-FFF2-40B4-BE49-F238E27FC236}">
                            <a16:creationId xmlns:a16="http://schemas.microsoft.com/office/drawing/2014/main" id="{1329626C-E43A-41A1-B38B-A7104AF5A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5749925"/>
                        <a:ext cx="39322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13E213-916D-4A89-BF5D-3FE5F16643C1}"/>
              </a:ext>
            </a:extLst>
          </p:cNvPr>
          <p:cNvSpPr>
            <a:spLocks noGrp="1"/>
          </p:cNvSpPr>
          <p:nvPr>
            <p:ph type="title"/>
          </p:nvPr>
        </p:nvSpPr>
        <p:spPr/>
        <p:txBody>
          <a:bodyPr/>
          <a:lstStyle/>
          <a:p>
            <a:r>
              <a:rPr lang="en-US" altLang="zh-CN" b="1" dirty="0"/>
              <a:t>The earth’s orbit</a:t>
            </a:r>
            <a:endParaRPr lang="zh-CN" altLang="en-US" dirty="0"/>
          </a:p>
        </p:txBody>
      </p:sp>
      <p:sp>
        <p:nvSpPr>
          <p:cNvPr id="3" name="内容占位符 2">
            <a:extLst>
              <a:ext uri="{FF2B5EF4-FFF2-40B4-BE49-F238E27FC236}">
                <a16:creationId xmlns:a16="http://schemas.microsoft.com/office/drawing/2014/main" id="{D00AAE55-68D3-47B4-832A-774CD21D5EA6}"/>
              </a:ext>
            </a:extLst>
          </p:cNvPr>
          <p:cNvSpPr>
            <a:spLocks noGrp="1"/>
          </p:cNvSpPr>
          <p:nvPr>
            <p:ph idx="1"/>
          </p:nvPr>
        </p:nvSpPr>
        <p:spPr/>
        <p:txBody>
          <a:bodyPr/>
          <a:lstStyle/>
          <a:p>
            <a:r>
              <a:rPr lang="en-US" altLang="zh-CN" dirty="0"/>
              <a:t>The earth revolves around the sun in an elliptical orbit, making one revolution every 365.25 days.</a:t>
            </a:r>
          </a:p>
          <a:p>
            <a:pPr eaLnBrk="1" hangingPunct="1">
              <a:defRPr/>
            </a:pPr>
            <a:r>
              <a:rPr lang="en-US" altLang="en-US" dirty="0"/>
              <a:t>The earth sweeps out what is called the ecliptic plane</a:t>
            </a:r>
          </a:p>
          <a:p>
            <a:pPr eaLnBrk="1" hangingPunct="1">
              <a:defRPr/>
            </a:pPr>
            <a:r>
              <a:rPr lang="en-US" altLang="en-US" dirty="0"/>
              <a:t>Earth’s spin axis is currently 23.45˚</a:t>
            </a:r>
          </a:p>
          <a:p>
            <a:pPr eaLnBrk="1" hangingPunct="1">
              <a:defRPr/>
            </a:pPr>
            <a:r>
              <a:rPr lang="en-US" altLang="en-US" dirty="0"/>
              <a:t>Equinox – equal day and night, on Mar. 21 and Sep. 21</a:t>
            </a:r>
          </a:p>
          <a:p>
            <a:pPr eaLnBrk="1" hangingPunct="1">
              <a:defRPr/>
            </a:pPr>
            <a:r>
              <a:rPr lang="en-US" altLang="en-US" dirty="0"/>
              <a:t>Winter solstice – North Pole is tilted furthest from the sun</a:t>
            </a:r>
          </a:p>
          <a:p>
            <a:pPr eaLnBrk="1" hangingPunct="1">
              <a:defRPr/>
            </a:pPr>
            <a:r>
              <a:rPr lang="en-US" altLang="en-US" dirty="0"/>
              <a:t>Summer solstice – North Pole is tilted closest to the sun</a:t>
            </a:r>
          </a:p>
          <a:p>
            <a:endParaRPr lang="zh-CN" altLang="en-US" dirty="0"/>
          </a:p>
        </p:txBody>
      </p:sp>
      <p:sp>
        <p:nvSpPr>
          <p:cNvPr id="4" name="灯片编号占位符 3">
            <a:extLst>
              <a:ext uri="{FF2B5EF4-FFF2-40B4-BE49-F238E27FC236}">
                <a16:creationId xmlns:a16="http://schemas.microsoft.com/office/drawing/2014/main" id="{E068EE21-FA0E-4E54-B556-6D618FF54E4F}"/>
              </a:ext>
            </a:extLst>
          </p:cNvPr>
          <p:cNvSpPr>
            <a:spLocks noGrp="1"/>
          </p:cNvSpPr>
          <p:nvPr>
            <p:ph type="sldNum" sz="quarter" idx="12"/>
          </p:nvPr>
        </p:nvSpPr>
        <p:spPr/>
        <p:txBody>
          <a:bodyPr/>
          <a:lstStyle/>
          <a:p>
            <a:pPr>
              <a:defRPr/>
            </a:pPr>
            <a:fld id="{A5A7C52C-B8D8-46AC-9434-6888604DA894}" type="slidenum">
              <a:rPr lang="en-US" altLang="zh-CN" smtClean="0"/>
              <a:pPr>
                <a:defRPr/>
              </a:pPr>
              <a:t>15</a:t>
            </a:fld>
            <a:endParaRPr lang="en-US" altLang="zh-CN"/>
          </a:p>
        </p:txBody>
      </p:sp>
    </p:spTree>
    <p:extLst>
      <p:ext uri="{BB962C8B-B14F-4D97-AF65-F5344CB8AC3E}">
        <p14:creationId xmlns:p14="http://schemas.microsoft.com/office/powerpoint/2010/main" val="85685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382A8A5-EB40-46BA-8343-456275D3A4EF}"/>
              </a:ext>
            </a:extLst>
          </p:cNvPr>
          <p:cNvGrpSpPr/>
          <p:nvPr/>
        </p:nvGrpSpPr>
        <p:grpSpPr>
          <a:xfrm>
            <a:off x="914400" y="2301875"/>
            <a:ext cx="7315200" cy="4022725"/>
            <a:chOff x="914400" y="685800"/>
            <a:chExt cx="7315200" cy="4022725"/>
          </a:xfrm>
        </p:grpSpPr>
        <p:pic>
          <p:nvPicPr>
            <p:cNvPr id="21507" name="Picture 5" descr="800px-North_season">
              <a:extLst>
                <a:ext uri="{FF2B5EF4-FFF2-40B4-BE49-F238E27FC236}">
                  <a16:creationId xmlns:a16="http://schemas.microsoft.com/office/drawing/2014/main" id="{418ABB4D-2053-4A12-9367-778EE35E6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3152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6">
              <a:extLst>
                <a:ext uri="{FF2B5EF4-FFF2-40B4-BE49-F238E27FC236}">
                  <a16:creationId xmlns:a16="http://schemas.microsoft.com/office/drawing/2014/main" id="{341C3058-60EA-443A-8064-CDCD7C3EAEA3}"/>
                </a:ext>
              </a:extLst>
            </p:cNvPr>
            <p:cNvSpPr>
              <a:spLocks noChangeShapeType="1"/>
            </p:cNvSpPr>
            <p:nvPr/>
          </p:nvSpPr>
          <p:spPr bwMode="auto">
            <a:xfrm>
              <a:off x="1066800" y="2667000"/>
              <a:ext cx="2514600" cy="0"/>
            </a:xfrm>
            <a:prstGeom prst="line">
              <a:avLst/>
            </a:prstGeom>
            <a:noFill/>
            <a:ln w="25400">
              <a:solidFill>
                <a:srgbClr val="FFFF99"/>
              </a:solidFill>
              <a:prstDash val="dash"/>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1509" name="Line 7">
              <a:extLst>
                <a:ext uri="{FF2B5EF4-FFF2-40B4-BE49-F238E27FC236}">
                  <a16:creationId xmlns:a16="http://schemas.microsoft.com/office/drawing/2014/main" id="{66DD3D97-B14E-4426-B442-EC58CC5EF5C8}"/>
                </a:ext>
              </a:extLst>
            </p:cNvPr>
            <p:cNvSpPr>
              <a:spLocks noChangeShapeType="1"/>
            </p:cNvSpPr>
            <p:nvPr/>
          </p:nvSpPr>
          <p:spPr bwMode="auto">
            <a:xfrm>
              <a:off x="5257800" y="2667000"/>
              <a:ext cx="2514600" cy="0"/>
            </a:xfrm>
            <a:prstGeom prst="line">
              <a:avLst/>
            </a:prstGeom>
            <a:noFill/>
            <a:ln w="25400">
              <a:solidFill>
                <a:srgbClr val="FFFF99"/>
              </a:solidFill>
              <a:prstDash val="dash"/>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1510" name="Text Box 8">
              <a:extLst>
                <a:ext uri="{FF2B5EF4-FFF2-40B4-BE49-F238E27FC236}">
                  <a16:creationId xmlns:a16="http://schemas.microsoft.com/office/drawing/2014/main" id="{2949A579-8AB5-4EBF-89FE-D0B10722034F}"/>
                </a:ext>
              </a:extLst>
            </p:cNvPr>
            <p:cNvSpPr txBox="1">
              <a:spLocks noChangeArrowheads="1"/>
            </p:cNvSpPr>
            <p:nvPr/>
          </p:nvSpPr>
          <p:spPr bwMode="auto">
            <a:xfrm>
              <a:off x="2286000" y="2286000"/>
              <a:ext cx="989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solidFill>
                    <a:schemeClr val="bg1"/>
                  </a:solidFill>
                  <a:latin typeface="Times New Roman" panose="02020603050405020304" pitchFamily="18" charset="0"/>
                  <a:cs typeface="Times New Roman" panose="02020603050405020304" pitchFamily="18" charset="0"/>
                </a:rPr>
                <a:t>152 Mkm</a:t>
              </a:r>
            </a:p>
          </p:txBody>
        </p:sp>
        <p:sp>
          <p:nvSpPr>
            <p:cNvPr id="21511" name="Text Box 9">
              <a:extLst>
                <a:ext uri="{FF2B5EF4-FFF2-40B4-BE49-F238E27FC236}">
                  <a16:creationId xmlns:a16="http://schemas.microsoft.com/office/drawing/2014/main" id="{AAB24D13-37E8-4A1E-9F47-B238561F216D}"/>
                </a:ext>
              </a:extLst>
            </p:cNvPr>
            <p:cNvSpPr txBox="1">
              <a:spLocks noChangeArrowheads="1"/>
            </p:cNvSpPr>
            <p:nvPr/>
          </p:nvSpPr>
          <p:spPr bwMode="auto">
            <a:xfrm>
              <a:off x="5867400" y="2286000"/>
              <a:ext cx="989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1600">
                  <a:solidFill>
                    <a:schemeClr val="bg1"/>
                  </a:solidFill>
                  <a:latin typeface="Times New Roman" panose="02020603050405020304" pitchFamily="18" charset="0"/>
                  <a:cs typeface="Times New Roman" panose="02020603050405020304" pitchFamily="18" charset="0"/>
                </a:rPr>
                <a:t>147 Mkm</a:t>
              </a:r>
            </a:p>
          </p:txBody>
        </p:sp>
      </p:grpSp>
      <p:sp>
        <p:nvSpPr>
          <p:cNvPr id="5" name="标题 4">
            <a:extLst>
              <a:ext uri="{FF2B5EF4-FFF2-40B4-BE49-F238E27FC236}">
                <a16:creationId xmlns:a16="http://schemas.microsoft.com/office/drawing/2014/main" id="{16726742-0B05-45C5-A8CA-BC36BAB6E5EE}"/>
              </a:ext>
            </a:extLst>
          </p:cNvPr>
          <p:cNvSpPr>
            <a:spLocks noGrp="1"/>
          </p:cNvSpPr>
          <p:nvPr>
            <p:ph type="title"/>
          </p:nvPr>
        </p:nvSpPr>
        <p:spPr/>
        <p:txBody>
          <a:bodyPr/>
          <a:lstStyle/>
          <a:p>
            <a:r>
              <a:rPr lang="en-US" altLang="zh-CN" b="1" dirty="0"/>
              <a:t>The earth’s orbit</a:t>
            </a:r>
            <a:endParaRPr lang="zh-CN" altLang="en-US" dirty="0"/>
          </a:p>
        </p:txBody>
      </p:sp>
      <p:sp>
        <p:nvSpPr>
          <p:cNvPr id="13" name="Text Box 4">
            <a:extLst>
              <a:ext uri="{FF2B5EF4-FFF2-40B4-BE49-F238E27FC236}">
                <a16:creationId xmlns:a16="http://schemas.microsoft.com/office/drawing/2014/main" id="{48E6AD74-D145-45D0-B4C6-289A9E57893C}"/>
              </a:ext>
            </a:extLst>
          </p:cNvPr>
          <p:cNvSpPr txBox="1">
            <a:spLocks noChangeArrowheads="1"/>
          </p:cNvSpPr>
          <p:nvPr/>
        </p:nvSpPr>
        <p:spPr bwMode="auto">
          <a:xfrm>
            <a:off x="590550" y="1161256"/>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dirty="0">
                <a:latin typeface="Times New Roman" panose="02020603050405020304" pitchFamily="18" charset="0"/>
              </a:rPr>
              <a:t>The tilt of the Earth’s spin axis with respect to the  ecliptic plane (red) causes seasons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FF2B8E-5942-4667-B531-91764C03DB4B}"/>
              </a:ext>
            </a:extLst>
          </p:cNvPr>
          <p:cNvSpPr>
            <a:spLocks noGrp="1"/>
          </p:cNvSpPr>
          <p:nvPr>
            <p:ph type="title"/>
          </p:nvPr>
        </p:nvSpPr>
        <p:spPr/>
        <p:txBody>
          <a:bodyPr/>
          <a:lstStyle/>
          <a:p>
            <a:r>
              <a:rPr lang="en-US" altLang="zh-CN" b="1" dirty="0"/>
              <a:t>The earth’s orbit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214E449-B0C0-4C93-ADDA-65B93849B6F7}"/>
                  </a:ext>
                </a:extLst>
              </p:cNvPr>
              <p:cNvSpPr>
                <a:spLocks noGrp="1"/>
              </p:cNvSpPr>
              <p:nvPr>
                <p:ph idx="1"/>
              </p:nvPr>
            </p:nvSpPr>
            <p:spPr/>
            <p:txBody>
              <a:bodyPr/>
              <a:lstStyle/>
              <a:p>
                <a:r>
                  <a:rPr lang="en-US" altLang="zh-CN" dirty="0"/>
                  <a:t>This variation in distance is described by the following relationship</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5</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8</m:t>
                          </m:r>
                        </m:sup>
                      </m:sSup>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017</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360</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93</m:t>
                                          </m:r>
                                        </m:e>
                                      </m:d>
                                    </m:num>
                                    <m:den>
                                      <m:r>
                                        <a:rPr lang="en-US" altLang="zh-CN" b="0" i="1" smtClean="0">
                                          <a:latin typeface="Cambria Math" panose="02040503050406030204" pitchFamily="18" charset="0"/>
                                        </a:rPr>
                                        <m:t>365</m:t>
                                      </m:r>
                                    </m:den>
                                  </m:f>
                                </m:e>
                              </m:d>
                            </m:e>
                          </m:func>
                        </m:e>
                      </m:d>
                      <m:r>
                        <a:rPr lang="en-US" altLang="zh-CN" b="0" i="1" smtClean="0">
                          <a:latin typeface="Cambria Math" panose="02040503050406030204" pitchFamily="18" charset="0"/>
                        </a:rPr>
                        <m:t> </m:t>
                      </m:r>
                      <m:r>
                        <a:rPr lang="en-US" altLang="zh-CN" b="0" i="1" smtClean="0">
                          <a:latin typeface="Cambria Math" panose="02040503050406030204" pitchFamily="18" charset="0"/>
                        </a:rPr>
                        <m:t>𝑘𝑚</m:t>
                      </m:r>
                    </m:oMath>
                  </m:oMathPara>
                </a14:m>
                <a:endParaRPr lang="en-US" altLang="zh-CN" dirty="0"/>
              </a:p>
              <a:p>
                <a:pPr marL="0" indent="0">
                  <a:buNone/>
                </a:pPr>
                <a:r>
                  <a:rPr lang="en-US" altLang="zh-CN" dirty="0"/>
                  <a:t>where </a:t>
                </a:r>
                <a:r>
                  <a:rPr lang="en-US" altLang="zh-CN" i="1" dirty="0"/>
                  <a:t>n </a:t>
                </a:r>
                <a:r>
                  <a:rPr lang="en-US" altLang="zh-CN" dirty="0"/>
                  <a:t>is the </a:t>
                </a:r>
                <a:r>
                  <a:rPr lang="en-US" altLang="zh-CN" i="1" dirty="0"/>
                  <a:t>day number</a:t>
                </a:r>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4214E449-B0C0-4C93-ADDA-65B93849B6F7}"/>
                  </a:ext>
                </a:extLst>
              </p:cNvPr>
              <p:cNvSpPr>
                <a:spLocks noGrp="1" noRot="1" noChangeAspect="1" noMove="1" noResize="1" noEditPoints="1" noAdjustHandles="1" noChangeArrowheads="1" noChangeShapeType="1" noTextEdit="1"/>
              </p:cNvSpPr>
              <p:nvPr>
                <p:ph idx="1"/>
              </p:nvPr>
            </p:nvSpPr>
            <p:spPr>
              <a:blipFill>
                <a:blip r:embed="rId2"/>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DCE252E-90A6-41DA-A7E2-E0975A20F2E0}"/>
              </a:ext>
            </a:extLst>
          </p:cNvPr>
          <p:cNvSpPr>
            <a:spLocks noGrp="1"/>
          </p:cNvSpPr>
          <p:nvPr>
            <p:ph type="sldNum" sz="quarter" idx="12"/>
          </p:nvPr>
        </p:nvSpPr>
        <p:spPr/>
        <p:txBody>
          <a:bodyPr/>
          <a:lstStyle/>
          <a:p>
            <a:pPr>
              <a:defRPr/>
            </a:pPr>
            <a:fld id="{A5A7C52C-B8D8-46AC-9434-6888604DA894}" type="slidenum">
              <a:rPr lang="en-US" altLang="zh-CN" smtClean="0"/>
              <a:pPr>
                <a:defRPr/>
              </a:pPr>
              <a:t>17</a:t>
            </a:fld>
            <a:endParaRPr lang="en-US" altLang="zh-CN"/>
          </a:p>
        </p:txBody>
      </p:sp>
      <p:pic>
        <p:nvPicPr>
          <p:cNvPr id="5" name="图片 1">
            <a:extLst>
              <a:ext uri="{FF2B5EF4-FFF2-40B4-BE49-F238E27FC236}">
                <a16:creationId xmlns:a16="http://schemas.microsoft.com/office/drawing/2014/main" id="{7660010D-5394-468A-B8AF-A0C97A3C1A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4254" y="3698081"/>
            <a:ext cx="6395492" cy="283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79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A447E-1C90-4B76-91BB-4EF9F44CD976}"/>
              </a:ext>
            </a:extLst>
          </p:cNvPr>
          <p:cNvSpPr>
            <a:spLocks noGrp="1"/>
          </p:cNvSpPr>
          <p:nvPr>
            <p:ph type="title"/>
          </p:nvPr>
        </p:nvSpPr>
        <p:spPr/>
        <p:txBody>
          <a:bodyPr/>
          <a:lstStyle/>
          <a:p>
            <a:r>
              <a:rPr lang="en-US" altLang="zh-CN" sz="3600" b="1" dirty="0"/>
              <a:t>Altitude angle of the sun at solar noon</a:t>
            </a:r>
            <a:endParaRPr lang="zh-CN" altLang="en-US" sz="3600" dirty="0"/>
          </a:p>
        </p:txBody>
      </p:sp>
      <p:sp>
        <p:nvSpPr>
          <p:cNvPr id="3" name="内容占位符 2">
            <a:extLst>
              <a:ext uri="{FF2B5EF4-FFF2-40B4-BE49-F238E27FC236}">
                <a16:creationId xmlns:a16="http://schemas.microsoft.com/office/drawing/2014/main" id="{BAC2DA79-99A2-47AF-B066-878144B458EF}"/>
              </a:ext>
            </a:extLst>
          </p:cNvPr>
          <p:cNvSpPr>
            <a:spLocks noGrp="1"/>
          </p:cNvSpPr>
          <p:nvPr>
            <p:ph idx="1"/>
          </p:nvPr>
        </p:nvSpPr>
        <p:spPr/>
        <p:txBody>
          <a:bodyPr/>
          <a:lstStyle/>
          <a:p>
            <a:r>
              <a:rPr lang="en-US" altLang="zh-CN" dirty="0"/>
              <a:t>In many situations, it is quite useful to be able to predict exactly where in the sky the sun will be at any time, at any location, on any day of the year. </a:t>
            </a:r>
          </a:p>
          <a:p>
            <a:r>
              <a:rPr lang="en-US" altLang="zh-CN" dirty="0"/>
              <a:t>Knowing that information we can, for example, design an overhang to allow the sun to come through a window to help heat a house in the winter while blocking the sun in the summer.</a:t>
            </a:r>
            <a:endParaRPr lang="zh-CN" altLang="en-US" dirty="0"/>
          </a:p>
        </p:txBody>
      </p:sp>
      <p:sp>
        <p:nvSpPr>
          <p:cNvPr id="4" name="灯片编号占位符 3">
            <a:extLst>
              <a:ext uri="{FF2B5EF4-FFF2-40B4-BE49-F238E27FC236}">
                <a16:creationId xmlns:a16="http://schemas.microsoft.com/office/drawing/2014/main" id="{343BF3BB-CDC4-409B-8E74-C107BAD6B07D}"/>
              </a:ext>
            </a:extLst>
          </p:cNvPr>
          <p:cNvSpPr>
            <a:spLocks noGrp="1"/>
          </p:cNvSpPr>
          <p:nvPr>
            <p:ph type="sldNum" sz="quarter" idx="12"/>
          </p:nvPr>
        </p:nvSpPr>
        <p:spPr/>
        <p:txBody>
          <a:bodyPr/>
          <a:lstStyle/>
          <a:p>
            <a:pPr>
              <a:defRPr/>
            </a:pPr>
            <a:fld id="{A5A7C52C-B8D8-46AC-9434-6888604DA894}" type="slidenum">
              <a:rPr lang="en-US" altLang="zh-CN" smtClean="0"/>
              <a:pPr>
                <a:defRPr/>
              </a:pPr>
              <a:t>18</a:t>
            </a:fld>
            <a:endParaRPr lang="en-US" altLang="zh-CN"/>
          </a:p>
        </p:txBody>
      </p:sp>
    </p:spTree>
    <p:extLst>
      <p:ext uri="{BB962C8B-B14F-4D97-AF65-F5344CB8AC3E}">
        <p14:creationId xmlns:p14="http://schemas.microsoft.com/office/powerpoint/2010/main" val="33691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A447E-1C90-4B76-91BB-4EF9F44CD976}"/>
              </a:ext>
            </a:extLst>
          </p:cNvPr>
          <p:cNvSpPr>
            <a:spLocks noGrp="1"/>
          </p:cNvSpPr>
          <p:nvPr>
            <p:ph type="title"/>
          </p:nvPr>
        </p:nvSpPr>
        <p:spPr/>
        <p:txBody>
          <a:bodyPr/>
          <a:lstStyle/>
          <a:p>
            <a:r>
              <a:rPr lang="en-US" altLang="zh-CN" sz="3600" b="1" dirty="0"/>
              <a:t>Altitude angle of the sun at solar noon</a:t>
            </a:r>
            <a:endParaRPr lang="zh-CN" altLang="en-US" sz="3600" dirty="0"/>
          </a:p>
        </p:txBody>
      </p:sp>
      <p:sp>
        <p:nvSpPr>
          <p:cNvPr id="3" name="内容占位符 2">
            <a:extLst>
              <a:ext uri="{FF2B5EF4-FFF2-40B4-BE49-F238E27FC236}">
                <a16:creationId xmlns:a16="http://schemas.microsoft.com/office/drawing/2014/main" id="{BAC2DA79-99A2-47AF-B066-878144B458EF}"/>
              </a:ext>
            </a:extLst>
          </p:cNvPr>
          <p:cNvSpPr>
            <a:spLocks noGrp="1"/>
          </p:cNvSpPr>
          <p:nvPr>
            <p:ph idx="1"/>
          </p:nvPr>
        </p:nvSpPr>
        <p:spPr/>
        <p:txBody>
          <a:bodyPr/>
          <a:lstStyle/>
          <a:p>
            <a:r>
              <a:rPr lang="en-US" altLang="zh-CN" dirty="0"/>
              <a:t>The angle formed between the plane of the equator and a line drawn from the center of the sun to the center of the earth is called the </a:t>
            </a:r>
            <a:r>
              <a:rPr lang="en-US" altLang="zh-CN" b="1" dirty="0"/>
              <a:t>solar declination</a:t>
            </a:r>
            <a:r>
              <a:rPr lang="en-US" altLang="zh-CN" dirty="0"/>
              <a:t>.</a:t>
            </a:r>
            <a:endParaRPr lang="zh-CN" altLang="en-US" dirty="0"/>
          </a:p>
        </p:txBody>
      </p:sp>
      <p:sp>
        <p:nvSpPr>
          <p:cNvPr id="4" name="灯片编号占位符 3">
            <a:extLst>
              <a:ext uri="{FF2B5EF4-FFF2-40B4-BE49-F238E27FC236}">
                <a16:creationId xmlns:a16="http://schemas.microsoft.com/office/drawing/2014/main" id="{343BF3BB-CDC4-409B-8E74-C107BAD6B07D}"/>
              </a:ext>
            </a:extLst>
          </p:cNvPr>
          <p:cNvSpPr>
            <a:spLocks noGrp="1"/>
          </p:cNvSpPr>
          <p:nvPr>
            <p:ph type="sldNum" sz="quarter" idx="12"/>
          </p:nvPr>
        </p:nvSpPr>
        <p:spPr/>
        <p:txBody>
          <a:bodyPr/>
          <a:lstStyle/>
          <a:p>
            <a:pPr>
              <a:defRPr/>
            </a:pPr>
            <a:fld id="{A5A7C52C-B8D8-46AC-9434-6888604DA894}" type="slidenum">
              <a:rPr lang="en-US" altLang="zh-CN" smtClean="0"/>
              <a:pPr>
                <a:defRPr/>
              </a:pPr>
              <a:t>19</a:t>
            </a:fld>
            <a:endParaRPr lang="en-US" altLang="zh-CN"/>
          </a:p>
        </p:txBody>
      </p:sp>
      <p:pic>
        <p:nvPicPr>
          <p:cNvPr id="5" name="图片 4">
            <a:extLst>
              <a:ext uri="{FF2B5EF4-FFF2-40B4-BE49-F238E27FC236}">
                <a16:creationId xmlns:a16="http://schemas.microsoft.com/office/drawing/2014/main" id="{28D4062D-A1BD-4596-9229-8D67C26E98E0}"/>
              </a:ext>
            </a:extLst>
          </p:cNvPr>
          <p:cNvPicPr>
            <a:picLocks noChangeAspect="1"/>
          </p:cNvPicPr>
          <p:nvPr/>
        </p:nvPicPr>
        <p:blipFill>
          <a:blip r:embed="rId2"/>
          <a:stretch>
            <a:fillRect/>
          </a:stretch>
        </p:blipFill>
        <p:spPr>
          <a:xfrm>
            <a:off x="1181100" y="2648192"/>
            <a:ext cx="6781800" cy="2990608"/>
          </a:xfrm>
          <a:prstGeom prst="rect">
            <a:avLst/>
          </a:prstGeom>
        </p:spPr>
      </p:pic>
    </p:spTree>
    <p:extLst>
      <p:ext uri="{BB962C8B-B14F-4D97-AF65-F5344CB8AC3E}">
        <p14:creationId xmlns:p14="http://schemas.microsoft.com/office/powerpoint/2010/main" val="208534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88C01-6C49-4BD5-8BCE-80DFB166D303}"/>
              </a:ext>
            </a:extLst>
          </p:cNvPr>
          <p:cNvSpPr>
            <a:spLocks noGrp="1"/>
          </p:cNvSpPr>
          <p:nvPr>
            <p:ph type="title"/>
          </p:nvPr>
        </p:nvSpPr>
        <p:spPr/>
        <p:txBody>
          <a:bodyPr/>
          <a:lstStyle/>
          <a:p>
            <a:r>
              <a:rPr lang="en-US" altLang="zh-CN" dirty="0"/>
              <a:t>The solar resource</a:t>
            </a:r>
            <a:endParaRPr lang="zh-CN" altLang="en-US" dirty="0"/>
          </a:p>
        </p:txBody>
      </p:sp>
      <p:sp>
        <p:nvSpPr>
          <p:cNvPr id="3" name="内容占位符 2">
            <a:extLst>
              <a:ext uri="{FF2B5EF4-FFF2-40B4-BE49-F238E27FC236}">
                <a16:creationId xmlns:a16="http://schemas.microsoft.com/office/drawing/2014/main" id="{6068E542-4EF8-473C-88B0-042E7B248348}"/>
              </a:ext>
            </a:extLst>
          </p:cNvPr>
          <p:cNvSpPr>
            <a:spLocks noGrp="1"/>
          </p:cNvSpPr>
          <p:nvPr>
            <p:ph idx="1"/>
          </p:nvPr>
        </p:nvSpPr>
        <p:spPr/>
        <p:txBody>
          <a:bodyPr/>
          <a:lstStyle/>
          <a:p>
            <a:r>
              <a:rPr lang="en-US" altLang="zh-CN" dirty="0"/>
              <a:t>Solar energy is radiant light and heat from the Sun that is harnessed using a range of ever-evolving technologies such as solar heating, photovoltaics, solar thermal energy, solar architecture, molten salt power plants and artificial photosynthesis.</a:t>
            </a:r>
            <a:endParaRPr lang="zh-CN" altLang="en-US" dirty="0"/>
          </a:p>
        </p:txBody>
      </p:sp>
      <p:sp>
        <p:nvSpPr>
          <p:cNvPr id="4" name="灯片编号占位符 3">
            <a:extLst>
              <a:ext uri="{FF2B5EF4-FFF2-40B4-BE49-F238E27FC236}">
                <a16:creationId xmlns:a16="http://schemas.microsoft.com/office/drawing/2014/main" id="{C73867ED-3EC7-4518-B324-3177F3124143}"/>
              </a:ext>
            </a:extLst>
          </p:cNvPr>
          <p:cNvSpPr>
            <a:spLocks noGrp="1"/>
          </p:cNvSpPr>
          <p:nvPr>
            <p:ph type="sldNum" sz="quarter" idx="12"/>
          </p:nvPr>
        </p:nvSpPr>
        <p:spPr/>
        <p:txBody>
          <a:bodyPr/>
          <a:lstStyle/>
          <a:p>
            <a:pPr>
              <a:defRPr/>
            </a:pPr>
            <a:fld id="{A5A7C52C-B8D8-46AC-9434-6888604DA894}" type="slidenum">
              <a:rPr lang="en-US" altLang="zh-CN" smtClean="0"/>
              <a:pPr>
                <a:defRPr/>
              </a:pPr>
              <a:t>2</a:t>
            </a:fld>
            <a:endParaRPr lang="en-US" altLang="zh-CN"/>
          </a:p>
        </p:txBody>
      </p:sp>
      <p:pic>
        <p:nvPicPr>
          <p:cNvPr id="6" name="图片 5" descr="图片包含 户外, 水, 山, 蓝色&#10;&#10;描述已自动生成">
            <a:extLst>
              <a:ext uri="{FF2B5EF4-FFF2-40B4-BE49-F238E27FC236}">
                <a16:creationId xmlns:a16="http://schemas.microsoft.com/office/drawing/2014/main" id="{0017AE43-D78F-4D0B-B57B-8718637AF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3297793"/>
            <a:ext cx="5105400" cy="3398282"/>
          </a:xfrm>
          <a:prstGeom prst="rect">
            <a:avLst/>
          </a:prstGeom>
        </p:spPr>
      </p:pic>
    </p:spTree>
    <p:extLst>
      <p:ext uri="{BB962C8B-B14F-4D97-AF65-F5344CB8AC3E}">
        <p14:creationId xmlns:p14="http://schemas.microsoft.com/office/powerpoint/2010/main" val="3876608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A447E-1C90-4B76-91BB-4EF9F44CD976}"/>
              </a:ext>
            </a:extLst>
          </p:cNvPr>
          <p:cNvSpPr>
            <a:spLocks noGrp="1"/>
          </p:cNvSpPr>
          <p:nvPr>
            <p:ph type="title"/>
          </p:nvPr>
        </p:nvSpPr>
        <p:spPr/>
        <p:txBody>
          <a:bodyPr/>
          <a:lstStyle/>
          <a:p>
            <a:r>
              <a:rPr lang="en-US" altLang="zh-CN" sz="3600" b="1" dirty="0"/>
              <a:t>Altitude angle of the sun at solar noon</a:t>
            </a:r>
            <a:endParaRPr lang="zh-CN" altLang="en-US" sz="36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AC2DA79-99A2-47AF-B066-878144B458EF}"/>
                  </a:ext>
                </a:extLst>
              </p:cNvPr>
              <p:cNvSpPr>
                <a:spLocks noGrp="1"/>
              </p:cNvSpPr>
              <p:nvPr>
                <p:ph idx="1"/>
              </p:nvPr>
            </p:nvSpPr>
            <p:spPr/>
            <p:txBody>
              <a:bodyPr/>
              <a:lstStyle/>
              <a:p>
                <a:r>
                  <a:rPr lang="en-US" altLang="zh-CN" dirty="0"/>
                  <a:t>Exact values of declination, which vary slightly from year to year, can be found in the annual publication </a:t>
                </a:r>
                <a:r>
                  <a:rPr lang="en-US" altLang="zh-CN" i="1" dirty="0"/>
                  <a:t>The American Ephemeris and Nautical Almanac</a:t>
                </a:r>
                <a:r>
                  <a:rPr lang="en-US" altLang="zh-CN" dirty="0"/>
                  <a:t>.</a:t>
                </a:r>
              </a:p>
              <a:p>
                <a:r>
                  <a:rPr lang="en-US" altLang="zh-CN" dirty="0"/>
                  <a:t>The declination can be computed by the following function:</a:t>
                </a:r>
              </a:p>
              <a:p>
                <a:pPr marL="0" indent="0">
                  <a:buNone/>
                </a:pP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rPr>
                        <m:t>23</m:t>
                      </m:r>
                      <m:r>
                        <a:rPr lang="en-US" altLang="zh-CN" b="0" i="1" smtClean="0">
                          <a:latin typeface="Cambria Math" panose="02040503050406030204" pitchFamily="18" charset="0"/>
                        </a:rPr>
                        <m:t>.</m:t>
                      </m:r>
                      <m:r>
                        <a:rPr lang="en-US" altLang="zh-CN" b="0" i="1" smtClean="0">
                          <a:latin typeface="Cambria Math" panose="02040503050406030204" pitchFamily="18" charset="0"/>
                        </a:rPr>
                        <m:t>45</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360</m:t>
                                  </m:r>
                                </m:num>
                                <m:den>
                                  <m:r>
                                    <a:rPr lang="en-US" altLang="zh-CN" b="0" i="1" smtClean="0">
                                      <a:latin typeface="Cambria Math" panose="02040503050406030204" pitchFamily="18" charset="0"/>
                                    </a:rPr>
                                    <m:t>365</m:t>
                                  </m:r>
                                </m:den>
                              </m:f>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81</m:t>
                                  </m:r>
                                </m:e>
                              </m:d>
                            </m:e>
                          </m:d>
                        </m:e>
                      </m:func>
                    </m:oMath>
                  </m:oMathPara>
                </a14:m>
                <a:endParaRPr lang="en-US" altLang="zh-CN" dirty="0"/>
              </a:p>
              <a:p>
                <a:endParaRPr lang="en-US" altLang="zh-CN" dirty="0"/>
              </a:p>
              <a:p>
                <a:r>
                  <a:rPr lang="en-US" altLang="en-US" dirty="0"/>
                  <a:t>where: day number n= 1(Jan1), 32 (Feb1), 60(Mar1),…etc.</a:t>
                </a:r>
              </a:p>
              <a:p>
                <a:endParaRPr lang="zh-CN" altLang="en-US" dirty="0"/>
              </a:p>
            </p:txBody>
          </p:sp>
        </mc:Choice>
        <mc:Fallback xmlns="">
          <p:sp>
            <p:nvSpPr>
              <p:cNvPr id="3" name="内容占位符 2">
                <a:extLst>
                  <a:ext uri="{FF2B5EF4-FFF2-40B4-BE49-F238E27FC236}">
                    <a16:creationId xmlns:a16="http://schemas.microsoft.com/office/drawing/2014/main" id="{BAC2DA79-99A2-47AF-B066-878144B458EF}"/>
                  </a:ext>
                </a:extLst>
              </p:cNvPr>
              <p:cNvSpPr>
                <a:spLocks noGrp="1" noRot="1" noChangeAspect="1" noMove="1" noResize="1" noEditPoints="1" noAdjustHandles="1" noChangeArrowheads="1" noChangeShapeType="1" noTextEdit="1"/>
              </p:cNvSpPr>
              <p:nvPr>
                <p:ph idx="1"/>
              </p:nvPr>
            </p:nvSpPr>
            <p:spPr>
              <a:blipFill>
                <a:blip r:embed="rId2"/>
                <a:stretch>
                  <a:fillRect l="-1005" t="-984" r="-30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343BF3BB-CDC4-409B-8E74-C107BAD6B07D}"/>
              </a:ext>
            </a:extLst>
          </p:cNvPr>
          <p:cNvSpPr>
            <a:spLocks noGrp="1"/>
          </p:cNvSpPr>
          <p:nvPr>
            <p:ph type="sldNum" sz="quarter" idx="12"/>
          </p:nvPr>
        </p:nvSpPr>
        <p:spPr/>
        <p:txBody>
          <a:bodyPr/>
          <a:lstStyle/>
          <a:p>
            <a:pPr>
              <a:defRPr/>
            </a:pPr>
            <a:fld id="{A5A7C52C-B8D8-46AC-9434-6888604DA894}" type="slidenum">
              <a:rPr lang="en-US" altLang="zh-CN" smtClean="0"/>
              <a:pPr>
                <a:defRPr/>
              </a:pPr>
              <a:t>20</a:t>
            </a:fld>
            <a:endParaRPr lang="en-US" altLang="zh-CN"/>
          </a:p>
        </p:txBody>
      </p:sp>
    </p:spTree>
    <p:extLst>
      <p:ext uri="{BB962C8B-B14F-4D97-AF65-F5344CB8AC3E}">
        <p14:creationId xmlns:p14="http://schemas.microsoft.com/office/powerpoint/2010/main" val="309584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A447E-1C90-4B76-91BB-4EF9F44CD976}"/>
              </a:ext>
            </a:extLst>
          </p:cNvPr>
          <p:cNvSpPr>
            <a:spLocks noGrp="1"/>
          </p:cNvSpPr>
          <p:nvPr>
            <p:ph type="title"/>
          </p:nvPr>
        </p:nvSpPr>
        <p:spPr/>
        <p:txBody>
          <a:bodyPr/>
          <a:lstStyle/>
          <a:p>
            <a:r>
              <a:rPr lang="en-US" altLang="zh-CN" sz="3600" b="1" dirty="0"/>
              <a:t>Altitude angle of the sun at solar noon</a:t>
            </a:r>
            <a:endParaRPr lang="zh-CN" altLang="en-US" sz="3600" dirty="0"/>
          </a:p>
        </p:txBody>
      </p:sp>
      <p:sp>
        <p:nvSpPr>
          <p:cNvPr id="3" name="内容占位符 2">
            <a:extLst>
              <a:ext uri="{FF2B5EF4-FFF2-40B4-BE49-F238E27FC236}">
                <a16:creationId xmlns:a16="http://schemas.microsoft.com/office/drawing/2014/main" id="{BAC2DA79-99A2-47AF-B066-878144B458EF}"/>
              </a:ext>
            </a:extLst>
          </p:cNvPr>
          <p:cNvSpPr>
            <a:spLocks noGrp="1"/>
          </p:cNvSpPr>
          <p:nvPr>
            <p:ph idx="1"/>
          </p:nvPr>
        </p:nvSpPr>
        <p:spPr/>
        <p:txBody>
          <a:bodyPr/>
          <a:lstStyle/>
          <a:p>
            <a:r>
              <a:rPr lang="en-US" altLang="zh-CN" dirty="0"/>
              <a:t>during the summer solstice, all of the earth’s surface above latitude 66.55◦ N (90–23.45◦) basks in 24 h of daylight, while in the southern hemisphere below latitude 66.55◦ S it is continuously dark. Those latitudes, of course, correspond to the Arctic and Antarctic Circles.</a:t>
            </a:r>
          </a:p>
          <a:p>
            <a:endParaRPr lang="en-US" altLang="zh-CN" dirty="0"/>
          </a:p>
          <a:p>
            <a:pPr marL="0" indent="0">
              <a:buNone/>
            </a:pPr>
            <a:endParaRPr lang="zh-CN" altLang="en-US" dirty="0"/>
          </a:p>
        </p:txBody>
      </p:sp>
      <p:sp>
        <p:nvSpPr>
          <p:cNvPr id="4" name="灯片编号占位符 3">
            <a:extLst>
              <a:ext uri="{FF2B5EF4-FFF2-40B4-BE49-F238E27FC236}">
                <a16:creationId xmlns:a16="http://schemas.microsoft.com/office/drawing/2014/main" id="{343BF3BB-CDC4-409B-8E74-C107BAD6B07D}"/>
              </a:ext>
            </a:extLst>
          </p:cNvPr>
          <p:cNvSpPr>
            <a:spLocks noGrp="1"/>
          </p:cNvSpPr>
          <p:nvPr>
            <p:ph type="sldNum" sz="quarter" idx="12"/>
          </p:nvPr>
        </p:nvSpPr>
        <p:spPr/>
        <p:txBody>
          <a:bodyPr/>
          <a:lstStyle/>
          <a:p>
            <a:pPr>
              <a:defRPr/>
            </a:pPr>
            <a:fld id="{A5A7C52C-B8D8-46AC-9434-6888604DA894}" type="slidenum">
              <a:rPr lang="en-US" altLang="zh-CN" smtClean="0"/>
              <a:pPr>
                <a:defRPr/>
              </a:pPr>
              <a:t>21</a:t>
            </a:fld>
            <a:endParaRPr lang="en-US" altLang="zh-CN"/>
          </a:p>
        </p:txBody>
      </p:sp>
      <p:pic>
        <p:nvPicPr>
          <p:cNvPr id="5" name="图片 4">
            <a:extLst>
              <a:ext uri="{FF2B5EF4-FFF2-40B4-BE49-F238E27FC236}">
                <a16:creationId xmlns:a16="http://schemas.microsoft.com/office/drawing/2014/main" id="{CC414AAC-13FA-4926-A0F5-3DD6EA3C5D33}"/>
              </a:ext>
            </a:extLst>
          </p:cNvPr>
          <p:cNvPicPr>
            <a:picLocks noChangeAspect="1"/>
          </p:cNvPicPr>
          <p:nvPr/>
        </p:nvPicPr>
        <p:blipFill>
          <a:blip r:embed="rId2"/>
          <a:stretch>
            <a:fillRect/>
          </a:stretch>
        </p:blipFill>
        <p:spPr>
          <a:xfrm>
            <a:off x="1279525" y="3191057"/>
            <a:ext cx="6584950" cy="3285943"/>
          </a:xfrm>
          <a:prstGeom prst="rect">
            <a:avLst/>
          </a:prstGeom>
        </p:spPr>
      </p:pic>
    </p:spTree>
    <p:extLst>
      <p:ext uri="{BB962C8B-B14F-4D97-AF65-F5344CB8AC3E}">
        <p14:creationId xmlns:p14="http://schemas.microsoft.com/office/powerpoint/2010/main" val="283332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DCC8BF-BD34-47EE-9F7C-E0451A66C501}"/>
              </a:ext>
            </a:extLst>
          </p:cNvPr>
          <p:cNvSpPr>
            <a:spLocks noGrp="1"/>
          </p:cNvSpPr>
          <p:nvPr>
            <p:ph type="title"/>
          </p:nvPr>
        </p:nvSpPr>
        <p:spPr/>
        <p:txBody>
          <a:bodyPr/>
          <a:lstStyle/>
          <a:p>
            <a:r>
              <a:rPr lang="en-US" altLang="zh-CN" sz="3200" b="1" dirty="0"/>
              <a:t>Altitude angle of the sun at solar noon</a:t>
            </a:r>
            <a:endParaRPr lang="zh-CN" altLang="en-US" dirty="0"/>
          </a:p>
        </p:txBody>
      </p:sp>
      <p:sp>
        <p:nvSpPr>
          <p:cNvPr id="3" name="内容占位符 2">
            <a:extLst>
              <a:ext uri="{FF2B5EF4-FFF2-40B4-BE49-F238E27FC236}">
                <a16:creationId xmlns:a16="http://schemas.microsoft.com/office/drawing/2014/main" id="{A36CC733-70CC-466E-BD0C-AA57AB75986A}"/>
              </a:ext>
            </a:extLst>
          </p:cNvPr>
          <p:cNvSpPr>
            <a:spLocks noGrp="1"/>
          </p:cNvSpPr>
          <p:nvPr>
            <p:ph idx="1"/>
          </p:nvPr>
        </p:nvSpPr>
        <p:spPr/>
        <p:txBody>
          <a:bodyPr/>
          <a:lstStyle/>
          <a:p>
            <a:pPr eaLnBrk="1" hangingPunct="1">
              <a:defRPr/>
            </a:pPr>
            <a:r>
              <a:rPr lang="en-US" altLang="en-US" sz="2000" dirty="0"/>
              <a:t>Solar noon – sun is directly over the local line of longitude</a:t>
            </a:r>
          </a:p>
          <a:p>
            <a:pPr eaLnBrk="1" hangingPunct="1">
              <a:defRPr/>
            </a:pPr>
            <a:r>
              <a:rPr lang="en-US" altLang="en-US" sz="2000" dirty="0"/>
              <a:t>Rule of thumb for the Northern Hemisphere - a south facing collector tilted at an angle equal to the local latitude.</a:t>
            </a:r>
          </a:p>
          <a:p>
            <a:pPr eaLnBrk="1" hangingPunct="1">
              <a:defRPr/>
            </a:pPr>
            <a:r>
              <a:rPr lang="en-US" altLang="en-US" sz="2000" dirty="0"/>
              <a:t>During solar noon, the sun’s rays are perpendicular to the collector face</a:t>
            </a:r>
          </a:p>
          <a:p>
            <a:pPr eaLnBrk="1" hangingPunct="1">
              <a:defRPr/>
            </a:pPr>
            <a:endParaRPr lang="en-US" altLang="en-US" sz="2000" dirty="0"/>
          </a:p>
          <a:p>
            <a:endParaRPr lang="zh-CN" altLang="en-US" sz="2000" dirty="0"/>
          </a:p>
        </p:txBody>
      </p:sp>
      <p:sp>
        <p:nvSpPr>
          <p:cNvPr id="4" name="灯片编号占位符 3">
            <a:extLst>
              <a:ext uri="{FF2B5EF4-FFF2-40B4-BE49-F238E27FC236}">
                <a16:creationId xmlns:a16="http://schemas.microsoft.com/office/drawing/2014/main" id="{625A10F7-3CDA-4BA2-BCDB-B844933CD337}"/>
              </a:ext>
            </a:extLst>
          </p:cNvPr>
          <p:cNvSpPr>
            <a:spLocks noGrp="1"/>
          </p:cNvSpPr>
          <p:nvPr>
            <p:ph type="sldNum" sz="quarter" idx="12"/>
          </p:nvPr>
        </p:nvSpPr>
        <p:spPr/>
        <p:txBody>
          <a:bodyPr/>
          <a:lstStyle/>
          <a:p>
            <a:pPr>
              <a:defRPr/>
            </a:pPr>
            <a:fld id="{A5A7C52C-B8D8-46AC-9434-6888604DA894}" type="slidenum">
              <a:rPr lang="en-US" altLang="zh-CN" smtClean="0"/>
              <a:pPr>
                <a:defRPr/>
              </a:pPr>
              <a:t>22</a:t>
            </a:fld>
            <a:endParaRPr lang="en-US" altLang="zh-CN"/>
          </a:p>
        </p:txBody>
      </p:sp>
      <p:pic>
        <p:nvPicPr>
          <p:cNvPr id="5" name="图片 1">
            <a:extLst>
              <a:ext uri="{FF2B5EF4-FFF2-40B4-BE49-F238E27FC236}">
                <a16:creationId xmlns:a16="http://schemas.microsoft.com/office/drawing/2014/main" id="{D6F93644-30C0-494B-A646-4FC6154D85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8356" y="3009900"/>
            <a:ext cx="49672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52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59F46-D817-4E88-AE4A-D034840CC331}"/>
              </a:ext>
            </a:extLst>
          </p:cNvPr>
          <p:cNvSpPr>
            <a:spLocks noGrp="1"/>
          </p:cNvSpPr>
          <p:nvPr>
            <p:ph type="title"/>
          </p:nvPr>
        </p:nvSpPr>
        <p:spPr/>
        <p:txBody>
          <a:bodyPr/>
          <a:lstStyle/>
          <a:p>
            <a:r>
              <a:rPr lang="en-US" altLang="zh-CN" sz="3600" b="1" dirty="0"/>
              <a:t>Altitude angle of the sun at solar noon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A6938D-D727-4FDE-9319-3BD0328FB5FE}"/>
                  </a:ext>
                </a:extLst>
              </p:cNvPr>
              <p:cNvSpPr>
                <a:spLocks noGrp="1"/>
              </p:cNvSpPr>
              <p:nvPr>
                <p:ph idx="1"/>
              </p:nvPr>
            </p:nvSpPr>
            <p:spPr/>
            <p:txBody>
              <a:bodyPr/>
              <a:lstStyle/>
              <a:p>
                <a:r>
                  <a:rPr lang="en-US" altLang="zh-CN" dirty="0"/>
                  <a:t>The altitude angle is the angle between the sun and the local horizon directly beneath the sun.</a:t>
                </a:r>
              </a:p>
              <a:p>
                <a:pPr marL="0" indent="0">
                  <a:buNone/>
                </a:pP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=90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𝐿</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𝛿</m:t>
                      </m:r>
                    </m:oMath>
                  </m:oMathPara>
                </a14:m>
                <a:endParaRPr lang="zh-CN" altLang="en-US" dirty="0"/>
              </a:p>
            </p:txBody>
          </p:sp>
        </mc:Choice>
        <mc:Fallback xmlns="">
          <p:sp>
            <p:nvSpPr>
              <p:cNvPr id="3" name="内容占位符 2">
                <a:extLst>
                  <a:ext uri="{FF2B5EF4-FFF2-40B4-BE49-F238E27FC236}">
                    <a16:creationId xmlns:a16="http://schemas.microsoft.com/office/drawing/2014/main" id="{7DA6938D-D727-4FDE-9319-3BD0328FB5FE}"/>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BF44591-34F2-4F94-9E50-67F327318E17}"/>
              </a:ext>
            </a:extLst>
          </p:cNvPr>
          <p:cNvSpPr>
            <a:spLocks noGrp="1"/>
          </p:cNvSpPr>
          <p:nvPr>
            <p:ph type="sldNum" sz="quarter" idx="12"/>
          </p:nvPr>
        </p:nvSpPr>
        <p:spPr/>
        <p:txBody>
          <a:bodyPr/>
          <a:lstStyle/>
          <a:p>
            <a:pPr>
              <a:defRPr/>
            </a:pPr>
            <a:fld id="{A5A7C52C-B8D8-46AC-9434-6888604DA894}" type="slidenum">
              <a:rPr lang="en-US" altLang="zh-CN" smtClean="0"/>
              <a:pPr>
                <a:defRPr/>
              </a:pPr>
              <a:t>23</a:t>
            </a:fld>
            <a:endParaRPr lang="en-US" altLang="zh-CN"/>
          </a:p>
        </p:txBody>
      </p:sp>
      <p:sp>
        <p:nvSpPr>
          <p:cNvPr id="13" name="TextBox 12">
            <a:extLst>
              <a:ext uri="{FF2B5EF4-FFF2-40B4-BE49-F238E27FC236}">
                <a16:creationId xmlns:a16="http://schemas.microsoft.com/office/drawing/2014/main" id="{C4F29273-E0C6-461D-9546-9466428F992E}"/>
              </a:ext>
            </a:extLst>
          </p:cNvPr>
          <p:cNvSpPr txBox="1"/>
          <p:nvPr/>
        </p:nvSpPr>
        <p:spPr>
          <a:xfrm>
            <a:off x="7486650" y="2971800"/>
            <a:ext cx="1250663" cy="369332"/>
          </a:xfrm>
          <a:prstGeom prst="rect">
            <a:avLst/>
          </a:prstGeom>
          <a:noFill/>
        </p:spPr>
        <p:txBody>
          <a:bodyPr wrap="none" rtlCol="0">
            <a:spAutoFit/>
          </a:bodyPr>
          <a:lstStyle/>
          <a:p>
            <a:r>
              <a:rPr lang="en-US" b="1" dirty="0">
                <a:solidFill>
                  <a:srgbClr val="FF0000"/>
                </a:solidFill>
              </a:rPr>
              <a:t>Solar Rays</a:t>
            </a:r>
          </a:p>
        </p:txBody>
      </p:sp>
      <p:pic>
        <p:nvPicPr>
          <p:cNvPr id="14" name="Picture 13">
            <a:extLst>
              <a:ext uri="{FF2B5EF4-FFF2-40B4-BE49-F238E27FC236}">
                <a16:creationId xmlns:a16="http://schemas.microsoft.com/office/drawing/2014/main" id="{CBAC6FD3-4675-4E5F-898E-349F6EAFAC50}"/>
              </a:ext>
            </a:extLst>
          </p:cNvPr>
          <p:cNvPicPr>
            <a:picLocks noChangeAspect="1"/>
          </p:cNvPicPr>
          <p:nvPr/>
        </p:nvPicPr>
        <p:blipFill>
          <a:blip r:embed="rId3"/>
          <a:stretch>
            <a:fillRect/>
          </a:stretch>
        </p:blipFill>
        <p:spPr>
          <a:xfrm>
            <a:off x="652462" y="3429000"/>
            <a:ext cx="7839075" cy="2952750"/>
          </a:xfrm>
          <a:prstGeom prst="rect">
            <a:avLst/>
          </a:prstGeom>
        </p:spPr>
      </p:pic>
      <p:sp>
        <p:nvSpPr>
          <p:cNvPr id="15" name="Freeform: Shape 14">
            <a:extLst>
              <a:ext uri="{FF2B5EF4-FFF2-40B4-BE49-F238E27FC236}">
                <a16:creationId xmlns:a16="http://schemas.microsoft.com/office/drawing/2014/main" id="{8461CF2F-9C61-45F5-881B-8104583042D8}"/>
              </a:ext>
            </a:extLst>
          </p:cNvPr>
          <p:cNvSpPr/>
          <p:nvPr/>
        </p:nvSpPr>
        <p:spPr>
          <a:xfrm>
            <a:off x="5953760" y="4551680"/>
            <a:ext cx="174977" cy="599440"/>
          </a:xfrm>
          <a:custGeom>
            <a:avLst/>
            <a:gdLst>
              <a:gd name="connsiteX0" fmla="*/ 0 w 174977"/>
              <a:gd name="connsiteY0" fmla="*/ 599440 h 599440"/>
              <a:gd name="connsiteX1" fmla="*/ 121920 w 174977"/>
              <a:gd name="connsiteY1" fmla="*/ 508000 h 599440"/>
              <a:gd name="connsiteX2" fmla="*/ 142240 w 174977"/>
              <a:gd name="connsiteY2" fmla="*/ 447040 h 599440"/>
              <a:gd name="connsiteX3" fmla="*/ 172720 w 174977"/>
              <a:gd name="connsiteY3" fmla="*/ 355600 h 599440"/>
              <a:gd name="connsiteX4" fmla="*/ 172720 w 174977"/>
              <a:gd name="connsiteY4" fmla="*/ 233680 h 599440"/>
              <a:gd name="connsiteX5" fmla="*/ 172720 w 174977"/>
              <a:gd name="connsiteY5" fmla="*/ 60960 h 599440"/>
              <a:gd name="connsiteX6" fmla="*/ 142240 w 174977"/>
              <a:gd name="connsiteY6" fmla="*/ 0 h 599440"/>
              <a:gd name="connsiteX7" fmla="*/ 142240 w 174977"/>
              <a:gd name="connsiteY7" fmla="*/ 0 h 59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77" h="599440">
                <a:moveTo>
                  <a:pt x="0" y="599440"/>
                </a:moveTo>
                <a:cubicBezTo>
                  <a:pt x="49106" y="566420"/>
                  <a:pt x="98213" y="533400"/>
                  <a:pt x="121920" y="508000"/>
                </a:cubicBezTo>
                <a:cubicBezTo>
                  <a:pt x="145627" y="482600"/>
                  <a:pt x="142240" y="447040"/>
                  <a:pt x="142240" y="447040"/>
                </a:cubicBezTo>
                <a:cubicBezTo>
                  <a:pt x="150707" y="421640"/>
                  <a:pt x="167640" y="391160"/>
                  <a:pt x="172720" y="355600"/>
                </a:cubicBezTo>
                <a:cubicBezTo>
                  <a:pt x="177800" y="320040"/>
                  <a:pt x="172720" y="233680"/>
                  <a:pt x="172720" y="233680"/>
                </a:cubicBezTo>
                <a:cubicBezTo>
                  <a:pt x="172720" y="184573"/>
                  <a:pt x="177800" y="99907"/>
                  <a:pt x="172720" y="60960"/>
                </a:cubicBezTo>
                <a:cubicBezTo>
                  <a:pt x="167640" y="22013"/>
                  <a:pt x="142240" y="0"/>
                  <a:pt x="142240" y="0"/>
                </a:cubicBezTo>
                <a:lnTo>
                  <a:pt x="142240" y="0"/>
                </a:ln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EF28F8-D844-4C92-BD11-D77AAA0A2064}"/>
              </a:ext>
            </a:extLst>
          </p:cNvPr>
          <p:cNvSpPr/>
          <p:nvPr/>
        </p:nvSpPr>
        <p:spPr>
          <a:xfrm>
            <a:off x="6634480" y="4338320"/>
            <a:ext cx="203200" cy="436880"/>
          </a:xfrm>
          <a:custGeom>
            <a:avLst/>
            <a:gdLst>
              <a:gd name="connsiteX0" fmla="*/ 203200 w 203200"/>
              <a:gd name="connsiteY0" fmla="*/ 436880 h 436880"/>
              <a:gd name="connsiteX1" fmla="*/ 193040 w 203200"/>
              <a:gd name="connsiteY1" fmla="*/ 233680 h 436880"/>
              <a:gd name="connsiteX2" fmla="*/ 142240 w 203200"/>
              <a:gd name="connsiteY2" fmla="*/ 132080 h 436880"/>
              <a:gd name="connsiteX3" fmla="*/ 0 w 203200"/>
              <a:gd name="connsiteY3" fmla="*/ 0 h 436880"/>
              <a:gd name="connsiteX4" fmla="*/ 0 w 203200"/>
              <a:gd name="connsiteY4" fmla="*/ 0 h 4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436880">
                <a:moveTo>
                  <a:pt x="203200" y="436880"/>
                </a:moveTo>
                <a:cubicBezTo>
                  <a:pt x="203200" y="360680"/>
                  <a:pt x="203200" y="284480"/>
                  <a:pt x="193040" y="233680"/>
                </a:cubicBezTo>
                <a:cubicBezTo>
                  <a:pt x="182880" y="182880"/>
                  <a:pt x="174413" y="171027"/>
                  <a:pt x="142240" y="132080"/>
                </a:cubicBezTo>
                <a:cubicBezTo>
                  <a:pt x="110067" y="93133"/>
                  <a:pt x="0" y="0"/>
                  <a:pt x="0" y="0"/>
                </a:cubicBezTo>
                <a:lnTo>
                  <a:pt x="0" y="0"/>
                </a:ln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C96051-997A-4235-B1FA-B28E9D4100C1}"/>
                  </a:ext>
                </a:extLst>
              </p:cNvPr>
              <p:cNvSpPr txBox="1"/>
              <p:nvPr/>
            </p:nvSpPr>
            <p:spPr>
              <a:xfrm>
                <a:off x="6928973" y="4367014"/>
                <a:ext cx="2541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𝜹</m:t>
                      </m:r>
                    </m:oMath>
                  </m:oMathPara>
                </a14:m>
                <a:endParaRPr lang="en-US" sz="2400" b="1" dirty="0"/>
              </a:p>
            </p:txBody>
          </p:sp>
        </mc:Choice>
        <mc:Fallback xmlns="">
          <p:sp>
            <p:nvSpPr>
              <p:cNvPr id="19" name="TextBox 18">
                <a:extLst>
                  <a:ext uri="{FF2B5EF4-FFF2-40B4-BE49-F238E27FC236}">
                    <a16:creationId xmlns:a16="http://schemas.microsoft.com/office/drawing/2014/main" id="{F8C96051-997A-4235-B1FA-B28E9D4100C1}"/>
                  </a:ext>
                </a:extLst>
              </p:cNvPr>
              <p:cNvSpPr txBox="1">
                <a:spLocks noRot="1" noChangeAspect="1" noMove="1" noResize="1" noEditPoints="1" noAdjustHandles="1" noChangeArrowheads="1" noChangeShapeType="1" noTextEdit="1"/>
              </p:cNvSpPr>
              <p:nvPr/>
            </p:nvSpPr>
            <p:spPr>
              <a:xfrm>
                <a:off x="6928973" y="4367014"/>
                <a:ext cx="254109" cy="369332"/>
              </a:xfrm>
              <a:prstGeom prst="rect">
                <a:avLst/>
              </a:prstGeom>
              <a:blipFill>
                <a:blip r:embed="rId4"/>
                <a:stretch>
                  <a:fillRect l="-29268" r="-29268"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8641B9E-8DF1-4B44-B485-30B9B81536A6}"/>
                  </a:ext>
                </a:extLst>
              </p:cNvPr>
              <p:cNvSpPr txBox="1"/>
              <p:nvPr/>
            </p:nvSpPr>
            <p:spPr>
              <a:xfrm>
                <a:off x="6380371" y="3974267"/>
                <a:ext cx="2541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𝑳</m:t>
                      </m:r>
                    </m:oMath>
                  </m:oMathPara>
                </a14:m>
                <a:endParaRPr lang="en-US" sz="2400" b="1" dirty="0"/>
              </a:p>
            </p:txBody>
          </p:sp>
        </mc:Choice>
        <mc:Fallback xmlns="">
          <p:sp>
            <p:nvSpPr>
              <p:cNvPr id="20" name="TextBox 19">
                <a:extLst>
                  <a:ext uri="{FF2B5EF4-FFF2-40B4-BE49-F238E27FC236}">
                    <a16:creationId xmlns:a16="http://schemas.microsoft.com/office/drawing/2014/main" id="{C8641B9E-8DF1-4B44-B485-30B9B81536A6}"/>
                  </a:ext>
                </a:extLst>
              </p:cNvPr>
              <p:cNvSpPr txBox="1">
                <a:spLocks noRot="1" noChangeAspect="1" noMove="1" noResize="1" noEditPoints="1" noAdjustHandles="1" noChangeArrowheads="1" noChangeShapeType="1" noTextEdit="1"/>
              </p:cNvSpPr>
              <p:nvPr/>
            </p:nvSpPr>
            <p:spPr>
              <a:xfrm>
                <a:off x="6380371" y="3974267"/>
                <a:ext cx="254109" cy="369332"/>
              </a:xfrm>
              <a:prstGeom prst="rect">
                <a:avLst/>
              </a:prstGeom>
              <a:blipFill>
                <a:blip r:embed="rId5"/>
                <a:stretch>
                  <a:fillRect l="-26829" r="-26829" b="-6557"/>
                </a:stretch>
              </a:blipFill>
            </p:spPr>
            <p:txBody>
              <a:bodyPr/>
              <a:lstStyle/>
              <a:p>
                <a:r>
                  <a:rPr lang="en-US">
                    <a:noFill/>
                  </a:rPr>
                  <a:t> </a:t>
                </a:r>
              </a:p>
            </p:txBody>
          </p:sp>
        </mc:Fallback>
      </mc:AlternateContent>
      <p:sp>
        <p:nvSpPr>
          <p:cNvPr id="21" name="Freeform: Shape 20">
            <a:extLst>
              <a:ext uri="{FF2B5EF4-FFF2-40B4-BE49-F238E27FC236}">
                <a16:creationId xmlns:a16="http://schemas.microsoft.com/office/drawing/2014/main" id="{83F31992-D3B9-4D7F-AE14-7301DA46EECC}"/>
              </a:ext>
            </a:extLst>
          </p:cNvPr>
          <p:cNvSpPr/>
          <p:nvPr/>
        </p:nvSpPr>
        <p:spPr>
          <a:xfrm>
            <a:off x="5528450" y="5138460"/>
            <a:ext cx="45719" cy="271740"/>
          </a:xfrm>
          <a:custGeom>
            <a:avLst/>
            <a:gdLst>
              <a:gd name="connsiteX0" fmla="*/ 203200 w 203200"/>
              <a:gd name="connsiteY0" fmla="*/ 436880 h 436880"/>
              <a:gd name="connsiteX1" fmla="*/ 193040 w 203200"/>
              <a:gd name="connsiteY1" fmla="*/ 233680 h 436880"/>
              <a:gd name="connsiteX2" fmla="*/ 142240 w 203200"/>
              <a:gd name="connsiteY2" fmla="*/ 132080 h 436880"/>
              <a:gd name="connsiteX3" fmla="*/ 0 w 203200"/>
              <a:gd name="connsiteY3" fmla="*/ 0 h 436880"/>
              <a:gd name="connsiteX4" fmla="*/ 0 w 203200"/>
              <a:gd name="connsiteY4" fmla="*/ 0 h 4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436880">
                <a:moveTo>
                  <a:pt x="203200" y="436880"/>
                </a:moveTo>
                <a:cubicBezTo>
                  <a:pt x="203200" y="360680"/>
                  <a:pt x="203200" y="284480"/>
                  <a:pt x="193040" y="233680"/>
                </a:cubicBezTo>
                <a:cubicBezTo>
                  <a:pt x="182880" y="182880"/>
                  <a:pt x="174413" y="171027"/>
                  <a:pt x="142240" y="132080"/>
                </a:cubicBezTo>
                <a:cubicBezTo>
                  <a:pt x="110067" y="93133"/>
                  <a:pt x="0" y="0"/>
                  <a:pt x="0" y="0"/>
                </a:cubicBezTo>
                <a:lnTo>
                  <a:pt x="0" y="0"/>
                </a:ln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62EB465-09BE-484F-BC8C-290B70111E87}"/>
                  </a:ext>
                </a:extLst>
              </p:cNvPr>
              <p:cNvSpPr txBox="1"/>
              <p:nvPr/>
            </p:nvSpPr>
            <p:spPr>
              <a:xfrm>
                <a:off x="5581354" y="5129590"/>
                <a:ext cx="1699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𝜹</m:t>
                      </m:r>
                    </m:oMath>
                  </m:oMathPara>
                </a14:m>
                <a:endParaRPr lang="en-US" sz="1600" b="1" dirty="0"/>
              </a:p>
            </p:txBody>
          </p:sp>
        </mc:Choice>
        <mc:Fallback xmlns="">
          <p:sp>
            <p:nvSpPr>
              <p:cNvPr id="22" name="TextBox 21">
                <a:extLst>
                  <a:ext uri="{FF2B5EF4-FFF2-40B4-BE49-F238E27FC236}">
                    <a16:creationId xmlns:a16="http://schemas.microsoft.com/office/drawing/2014/main" id="{F62EB465-09BE-484F-BC8C-290B70111E87}"/>
                  </a:ext>
                </a:extLst>
              </p:cNvPr>
              <p:cNvSpPr txBox="1">
                <a:spLocks noRot="1" noChangeAspect="1" noMove="1" noResize="1" noEditPoints="1" noAdjustHandles="1" noChangeArrowheads="1" noChangeShapeType="1" noTextEdit="1"/>
              </p:cNvSpPr>
              <p:nvPr/>
            </p:nvSpPr>
            <p:spPr>
              <a:xfrm>
                <a:off x="5581354" y="5129590"/>
                <a:ext cx="169918" cy="246221"/>
              </a:xfrm>
              <a:prstGeom prst="rect">
                <a:avLst/>
              </a:prstGeom>
              <a:blipFill>
                <a:blip r:embed="rId6"/>
                <a:stretch>
                  <a:fillRect l="-29630" r="-29630" b="-7317"/>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84818518-ED31-4EDA-A7FE-6F26275C4C0B}"/>
              </a:ext>
            </a:extLst>
          </p:cNvPr>
          <p:cNvCxnSpPr/>
          <p:nvPr/>
        </p:nvCxnSpPr>
        <p:spPr>
          <a:xfrm>
            <a:off x="7696112" y="5169932"/>
            <a:ext cx="799017" cy="18288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87FE55-5807-47EC-AB53-6AC043331473}"/>
              </a:ext>
            </a:extLst>
          </p:cNvPr>
          <p:cNvCxnSpPr>
            <a:cxnSpLocks/>
          </p:cNvCxnSpPr>
          <p:nvPr/>
        </p:nvCxnSpPr>
        <p:spPr>
          <a:xfrm>
            <a:off x="5071916" y="3657600"/>
            <a:ext cx="790551" cy="18084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65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8DEB45D-8E01-4C11-AF1A-AFBEE6DF51CE}"/>
              </a:ext>
            </a:extLst>
          </p:cNvPr>
          <p:cNvSpPr>
            <a:spLocks noGrp="1" noChangeArrowheads="1"/>
          </p:cNvSpPr>
          <p:nvPr>
            <p:ph type="title"/>
          </p:nvPr>
        </p:nvSpPr>
        <p:spPr/>
        <p:txBody>
          <a:bodyPr anchor="ctr"/>
          <a:lstStyle/>
          <a:p>
            <a:pPr eaLnBrk="1" hangingPunct="1">
              <a:defRPr/>
            </a:pPr>
            <a:r>
              <a:rPr lang="en-US" sz="2400" dirty="0">
                <a:latin typeface="Times New Roman" charset="0"/>
                <a:ea typeface="+mj-ea"/>
              </a:rPr>
              <a:t>Best tilt angle for PV module for the greatest insolation</a:t>
            </a:r>
          </a:p>
        </p:txBody>
      </p:sp>
      <p:sp>
        <p:nvSpPr>
          <p:cNvPr id="28675" name="Rectangle 4">
            <a:extLst>
              <a:ext uri="{FF2B5EF4-FFF2-40B4-BE49-F238E27FC236}">
                <a16:creationId xmlns:a16="http://schemas.microsoft.com/office/drawing/2014/main" id="{7ACBD9B6-8179-4655-AA46-6D582DA19B4B}"/>
              </a:ext>
            </a:extLst>
          </p:cNvPr>
          <p:cNvSpPr>
            <a:spLocks noGrp="1" noChangeArrowheads="1"/>
          </p:cNvSpPr>
          <p:nvPr>
            <p:ph idx="1"/>
          </p:nvPr>
        </p:nvSpPr>
        <p:spPr/>
        <p:txBody>
          <a:bodyPr lIns="92075" tIns="46038" rIns="92075" bIns="46038"/>
          <a:lstStyle/>
          <a:p>
            <a:pPr eaLnBrk="1" hangingPunct="1">
              <a:buFont typeface="Wingdings" charset="0"/>
              <a:buChar char="l"/>
              <a:defRPr/>
            </a:pPr>
            <a:r>
              <a:rPr lang="en-US" dirty="0">
                <a:latin typeface="Times New Roman" charset="0"/>
                <a:ea typeface="+mn-ea"/>
              </a:rPr>
              <a:t>Maximum annual solar collector performance at two equinox days:</a:t>
            </a:r>
          </a:p>
          <a:p>
            <a:pPr lvl="1" eaLnBrk="1" hangingPunct="1">
              <a:defRPr/>
            </a:pPr>
            <a:r>
              <a:rPr lang="en-US" dirty="0">
                <a:latin typeface="Times New Roman" charset="0"/>
                <a:ea typeface="+mn-ea"/>
              </a:rPr>
              <a:t>Achieved when collector is facing equator (south), with a tilt angle equal to latitude (assume northern hemisphere)</a:t>
            </a:r>
          </a:p>
          <a:p>
            <a:pPr lvl="1" eaLnBrk="1" hangingPunct="1">
              <a:defRPr/>
            </a:pPr>
            <a:endParaRPr lang="en-US" dirty="0">
              <a:latin typeface="Times New Roman" charset="0"/>
              <a:ea typeface="+mn-ea"/>
            </a:endParaRPr>
          </a:p>
          <a:p>
            <a:pPr eaLnBrk="1" hangingPunct="1">
              <a:buFont typeface="Wingdings" charset="0"/>
              <a:buChar char="l"/>
              <a:defRPr/>
            </a:pPr>
            <a:r>
              <a:rPr lang="en-US" dirty="0">
                <a:latin typeface="Times New Roman" charset="0"/>
                <a:ea typeface="+mn-ea"/>
              </a:rPr>
              <a:t>Why?</a:t>
            </a:r>
          </a:p>
          <a:p>
            <a:pPr lvl="1" eaLnBrk="1" hangingPunct="1">
              <a:defRPr/>
            </a:pPr>
            <a:r>
              <a:rPr lang="en-US" dirty="0">
                <a:latin typeface="Times New Roman" charset="0"/>
                <a:ea typeface="+mn-ea"/>
              </a:rPr>
              <a:t>In this geometry (the collector facing the equator with this tilt angle) the solar radiation it receives will be normal to its surface at the two equinoxes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A01D3D2-9DB1-4BD2-BD17-0349E99EF59A}"/>
              </a:ext>
            </a:extLst>
          </p:cNvPr>
          <p:cNvSpPr>
            <a:spLocks noGrp="1" noChangeArrowheads="1"/>
          </p:cNvSpPr>
          <p:nvPr>
            <p:ph type="title"/>
          </p:nvPr>
        </p:nvSpPr>
        <p:spPr/>
        <p:txBody>
          <a:bodyPr anchor="ctr"/>
          <a:lstStyle/>
          <a:p>
            <a:pPr eaLnBrk="1" hangingPunct="1">
              <a:defRPr/>
            </a:pPr>
            <a:r>
              <a:rPr lang="en-US" dirty="0">
                <a:latin typeface="Times New Roman" charset="0"/>
                <a:ea typeface="+mj-ea"/>
              </a:rPr>
              <a:t>Maximum Performance on Any Day</a:t>
            </a:r>
          </a:p>
        </p:txBody>
      </p:sp>
      <p:sp>
        <p:nvSpPr>
          <p:cNvPr id="29699" name="Rectangle 3">
            <a:extLst>
              <a:ext uri="{FF2B5EF4-FFF2-40B4-BE49-F238E27FC236}">
                <a16:creationId xmlns:a16="http://schemas.microsoft.com/office/drawing/2014/main" id="{AA95F4F2-DAE3-4604-BB4B-0559C01F94FA}"/>
              </a:ext>
            </a:extLst>
          </p:cNvPr>
          <p:cNvSpPr>
            <a:spLocks noGrp="1" noChangeArrowheads="1"/>
          </p:cNvSpPr>
          <p:nvPr>
            <p:ph idx="1"/>
          </p:nvPr>
        </p:nvSpPr>
        <p:spPr/>
        <p:txBody>
          <a:bodyPr/>
          <a:lstStyle/>
          <a:p>
            <a:pPr eaLnBrk="1" hangingPunct="1">
              <a:lnSpc>
                <a:spcPct val="90000"/>
              </a:lnSpc>
              <a:defRPr/>
            </a:pPr>
            <a:r>
              <a:rPr lang="en-US" altLang="en-US" dirty="0">
                <a:latin typeface="Times New Roman" pitchFamily="18" charset="0"/>
              </a:rPr>
              <a:t>Maximum solar performance:</a:t>
            </a:r>
          </a:p>
          <a:p>
            <a:pPr lvl="1" eaLnBrk="1" hangingPunct="1">
              <a:lnSpc>
                <a:spcPct val="90000"/>
              </a:lnSpc>
              <a:defRPr/>
            </a:pPr>
            <a:r>
              <a:rPr lang="en-US" altLang="en-US" dirty="0">
                <a:latin typeface="Times New Roman" pitchFamily="18" charset="0"/>
              </a:rPr>
              <a:t>Achieved when collector is facing equator, with a tilt angle equal to 90</a:t>
            </a:r>
            <a:r>
              <a:rPr lang="en-US" altLang="en-US" baseline="30000" dirty="0">
                <a:latin typeface="Times New Roman" pitchFamily="18" charset="0"/>
              </a:rPr>
              <a:t>o</a:t>
            </a:r>
            <a:r>
              <a:rPr lang="en-US" altLang="en-US" dirty="0">
                <a:latin typeface="Times New Roman" pitchFamily="18" charset="0"/>
              </a:rPr>
              <a:t> - </a:t>
            </a:r>
            <a:r>
              <a:rPr lang="en-US" altLang="en-US" dirty="0">
                <a:latin typeface="Times New Roman" pitchFamily="18" charset="0"/>
                <a:sym typeface="Symbol" pitchFamily="18" charset="2"/>
              </a:rPr>
              <a:t></a:t>
            </a:r>
            <a:r>
              <a:rPr lang="en-US" altLang="en-US" baseline="-25000" dirty="0">
                <a:latin typeface="Times New Roman" pitchFamily="18" charset="0"/>
                <a:sym typeface="WP Greek Century" pitchFamily="2" charset="2"/>
              </a:rPr>
              <a:t>N</a:t>
            </a:r>
            <a:r>
              <a:rPr lang="en-US" altLang="en-US" dirty="0">
                <a:latin typeface="Times New Roman" pitchFamily="18" charset="0"/>
                <a:sym typeface="WP Greek Century" pitchFamily="2" charset="2"/>
              </a:rPr>
              <a:t> </a:t>
            </a:r>
            <a:endParaRPr lang="en-US" altLang="en-US" dirty="0">
              <a:latin typeface="Times New Roman" pitchFamily="18" charset="0"/>
            </a:endParaRPr>
          </a:p>
          <a:p>
            <a:pPr eaLnBrk="1" hangingPunct="1">
              <a:lnSpc>
                <a:spcPct val="90000"/>
              </a:lnSpc>
              <a:defRPr/>
            </a:pPr>
            <a:r>
              <a:rPr lang="en-US" altLang="en-US" dirty="0">
                <a:latin typeface="Times New Roman" pitchFamily="18" charset="0"/>
              </a:rPr>
              <a:t>What is </a:t>
            </a:r>
            <a:r>
              <a:rPr lang="en-US" altLang="en-US" dirty="0">
                <a:latin typeface="Times New Roman" pitchFamily="18" charset="0"/>
                <a:sym typeface="Symbol" pitchFamily="18" charset="2"/>
              </a:rPr>
              <a:t></a:t>
            </a:r>
            <a:r>
              <a:rPr lang="en-US" altLang="en-US" baseline="-25000" dirty="0">
                <a:latin typeface="Times New Roman" pitchFamily="18" charset="0"/>
                <a:sym typeface="WP Greek Century" pitchFamily="2" charset="2"/>
              </a:rPr>
              <a:t>N</a:t>
            </a:r>
            <a:r>
              <a:rPr lang="en-US" altLang="en-US" dirty="0">
                <a:latin typeface="Times New Roman" pitchFamily="18" charset="0"/>
                <a:sym typeface="WP Greek Century" pitchFamily="2" charset="2"/>
              </a:rPr>
              <a:t> </a:t>
            </a:r>
            <a:r>
              <a:rPr lang="en-US" altLang="en-US" dirty="0">
                <a:latin typeface="Times New Roman" pitchFamily="18" charset="0"/>
              </a:rPr>
              <a:t>? Altitude angle: angle between the sun and the local horizon (this is a plane, not a line!) directly beneath the sun </a:t>
            </a:r>
            <a:r>
              <a:rPr lang="en-US" altLang="en-US" u="sng" dirty="0">
                <a:latin typeface="Times New Roman" pitchFamily="18" charset="0"/>
              </a:rPr>
              <a:t>at solar noon</a:t>
            </a:r>
            <a:r>
              <a:rPr lang="en-US" altLang="en-US" dirty="0">
                <a:latin typeface="Times New Roman" pitchFamily="18" charset="0"/>
              </a:rPr>
              <a:t>: </a:t>
            </a:r>
          </a:p>
        </p:txBody>
      </p:sp>
      <p:graphicFrame>
        <p:nvGraphicFramePr>
          <p:cNvPr id="30724" name="Object 6">
            <a:extLst>
              <a:ext uri="{FF2B5EF4-FFF2-40B4-BE49-F238E27FC236}">
                <a16:creationId xmlns:a16="http://schemas.microsoft.com/office/drawing/2014/main" id="{7AEC806A-3735-4DD6-B8FC-3BD39AF68030}"/>
              </a:ext>
            </a:extLst>
          </p:cNvPr>
          <p:cNvGraphicFramePr>
            <a:graphicFrameLocks noChangeAspect="1"/>
          </p:cNvGraphicFramePr>
          <p:nvPr>
            <p:extLst>
              <p:ext uri="{D42A27DB-BD31-4B8C-83A1-F6EECF244321}">
                <p14:modId xmlns:p14="http://schemas.microsoft.com/office/powerpoint/2010/main" val="2078285208"/>
              </p:ext>
            </p:extLst>
          </p:nvPr>
        </p:nvGraphicFramePr>
        <p:xfrm>
          <a:off x="2438400" y="5084762"/>
          <a:ext cx="4797425" cy="520700"/>
        </p:xfrm>
        <a:graphic>
          <a:graphicData uri="http://schemas.openxmlformats.org/presentationml/2006/ole">
            <mc:AlternateContent xmlns:mc="http://schemas.openxmlformats.org/markup-compatibility/2006">
              <mc:Choice xmlns:v="urn:schemas-microsoft-com:vml" Requires="v">
                <p:oleObj spid="_x0000_s2136" name="Equation" r:id="rId3" imgW="2108200" imgH="228600" progId="Equation.DSMT4">
                  <p:embed/>
                </p:oleObj>
              </mc:Choice>
              <mc:Fallback>
                <p:oleObj name="Equation" r:id="rId3" imgW="2108200" imgH="228600" progId="Equation.DSMT4">
                  <p:embed/>
                  <p:pic>
                    <p:nvPicPr>
                      <p:cNvPr id="30724" name="Object 6">
                        <a:extLst>
                          <a:ext uri="{FF2B5EF4-FFF2-40B4-BE49-F238E27FC236}">
                            <a16:creationId xmlns:a16="http://schemas.microsoft.com/office/drawing/2014/main" id="{7AEC806A-3735-4DD6-B8FC-3BD39AF68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084762"/>
                        <a:ext cx="47974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xt Box 7">
            <a:extLst>
              <a:ext uri="{FF2B5EF4-FFF2-40B4-BE49-F238E27FC236}">
                <a16:creationId xmlns:a16="http://schemas.microsoft.com/office/drawing/2014/main" id="{0B2B36F8-5BBA-4704-AC66-CA13A68D966F}"/>
              </a:ext>
            </a:extLst>
          </p:cNvPr>
          <p:cNvSpPr txBox="1">
            <a:spLocks noChangeArrowheads="1"/>
          </p:cNvSpPr>
          <p:nvPr/>
        </p:nvSpPr>
        <p:spPr bwMode="auto">
          <a:xfrm>
            <a:off x="381000" y="4451350"/>
            <a:ext cx="845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pPr>
            <a:r>
              <a:rPr lang="en-US" altLang="en-US" sz="2400" dirty="0">
                <a:latin typeface="Times New Roman" panose="02020603050405020304" pitchFamily="18" charset="0"/>
              </a:rPr>
              <a:t> So, for best performance, we need to adjust tilt of PV module:</a:t>
            </a:r>
          </a:p>
        </p:txBody>
      </p:sp>
      <p:sp>
        <p:nvSpPr>
          <p:cNvPr id="30726" name="Text Box 8">
            <a:extLst>
              <a:ext uri="{FF2B5EF4-FFF2-40B4-BE49-F238E27FC236}">
                <a16:creationId xmlns:a16="http://schemas.microsoft.com/office/drawing/2014/main" id="{26FCBE32-EDB6-4B27-8153-BABE8CBB4809}"/>
              </a:ext>
            </a:extLst>
          </p:cNvPr>
          <p:cNvSpPr txBox="1">
            <a:spLocks noChangeArrowheads="1"/>
          </p:cNvSpPr>
          <p:nvPr/>
        </p:nvSpPr>
        <p:spPr bwMode="auto">
          <a:xfrm>
            <a:off x="1295400" y="5783262"/>
            <a:ext cx="7353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2000">
                <a:latin typeface="Times New Roman" panose="02020603050405020304" pitchFamily="18" charset="0"/>
              </a:rPr>
              <a:t>(This still needs to be adjusted according to solar position; more later)</a:t>
            </a:r>
          </a:p>
        </p:txBody>
      </p:sp>
      <p:graphicFrame>
        <p:nvGraphicFramePr>
          <p:cNvPr id="30727" name="对象 1">
            <a:extLst>
              <a:ext uri="{FF2B5EF4-FFF2-40B4-BE49-F238E27FC236}">
                <a16:creationId xmlns:a16="http://schemas.microsoft.com/office/drawing/2014/main" id="{D7EC1759-42DB-4652-B20B-D7AA80DC2B7F}"/>
              </a:ext>
            </a:extLst>
          </p:cNvPr>
          <p:cNvGraphicFramePr>
            <a:graphicFrameLocks noChangeAspect="1"/>
          </p:cNvGraphicFramePr>
          <p:nvPr>
            <p:extLst>
              <p:ext uri="{D42A27DB-BD31-4B8C-83A1-F6EECF244321}">
                <p14:modId xmlns:p14="http://schemas.microsoft.com/office/powerpoint/2010/main" val="270651258"/>
              </p:ext>
            </p:extLst>
          </p:nvPr>
        </p:nvGraphicFramePr>
        <p:xfrm>
          <a:off x="3571875" y="3581400"/>
          <a:ext cx="2154238" cy="473075"/>
        </p:xfrm>
        <a:graphic>
          <a:graphicData uri="http://schemas.openxmlformats.org/presentationml/2006/ole">
            <mc:AlternateContent xmlns:mc="http://schemas.openxmlformats.org/markup-compatibility/2006">
              <mc:Choice xmlns:v="urn:schemas-microsoft-com:vml" Requires="v">
                <p:oleObj spid="_x0000_s2137" name="Equation" r:id="rId5" imgW="1040948" imgH="228501" progId="Equation.DSMT4">
                  <p:embed/>
                </p:oleObj>
              </mc:Choice>
              <mc:Fallback>
                <p:oleObj name="Equation" r:id="rId5" imgW="1040948" imgH="228501" progId="Equation.DSMT4">
                  <p:embed/>
                  <p:pic>
                    <p:nvPicPr>
                      <p:cNvPr id="30727" name="对象 1">
                        <a:extLst>
                          <a:ext uri="{FF2B5EF4-FFF2-40B4-BE49-F238E27FC236}">
                            <a16:creationId xmlns:a16="http://schemas.microsoft.com/office/drawing/2014/main" id="{D7EC1759-42DB-4652-B20B-D7AA80DC2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3581400"/>
                        <a:ext cx="2154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B38660-4DF4-47EA-963E-0DD0CD841F1C}"/>
              </a:ext>
            </a:extLst>
          </p:cNvPr>
          <p:cNvSpPr>
            <a:spLocks noGrp="1"/>
          </p:cNvSpPr>
          <p:nvPr>
            <p:ph type="title"/>
          </p:nvPr>
        </p:nvSpPr>
        <p:spPr/>
        <p:txBody>
          <a:bodyPr/>
          <a:lstStyle/>
          <a:p>
            <a:r>
              <a:rPr lang="en-US" altLang="zh-CN" b="1" dirty="0"/>
              <a:t>Solar position at any time of day</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04530F-5333-4230-B9A5-14A088A20040}"/>
                  </a:ext>
                </a:extLst>
              </p:cNvPr>
              <p:cNvSpPr>
                <a:spLocks noGrp="1"/>
              </p:cNvSpPr>
              <p:nvPr>
                <p:ph idx="1"/>
              </p:nvPr>
            </p:nvSpPr>
            <p:spPr/>
            <p:txBody>
              <a:bodyPr/>
              <a:lstStyle/>
              <a:p>
                <a:r>
                  <a:rPr lang="en-US" altLang="zh-CN" dirty="0"/>
                  <a:t>The location of the sun at any time of the day can be described in terms of its altitude angle </a:t>
                </a:r>
                <a:r>
                  <a:rPr lang="en-US" altLang="zh-CN" i="1" dirty="0"/>
                  <a:t>β </a:t>
                </a:r>
                <a:r>
                  <a:rPr lang="en-US" altLang="zh-CN" dirty="0"/>
                  <a:t>and its azimuth angle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𝜙</m:t>
                        </m:r>
                      </m:e>
                      <m:sub>
                        <m:r>
                          <a:rPr lang="en-US" altLang="zh-CN" b="0" i="1" dirty="0" smtClean="0">
                            <a:latin typeface="Cambria Math" panose="02040503050406030204" pitchFamily="18" charset="0"/>
                          </a:rPr>
                          <m:t>𝑠</m:t>
                        </m:r>
                      </m:sub>
                    </m:sSub>
                  </m:oMath>
                </a14:m>
                <a:endParaRPr lang="zh-CN" altLang="en-US" dirty="0"/>
              </a:p>
            </p:txBody>
          </p:sp>
        </mc:Choice>
        <mc:Fallback xmlns="">
          <p:sp>
            <p:nvSpPr>
              <p:cNvPr id="3" name="内容占位符 2">
                <a:extLst>
                  <a:ext uri="{FF2B5EF4-FFF2-40B4-BE49-F238E27FC236}">
                    <a16:creationId xmlns:a16="http://schemas.microsoft.com/office/drawing/2014/main" id="{A304530F-5333-4230-B9A5-14A088A20040}"/>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EF64585-3625-487E-B4B1-53CB2D581250}"/>
              </a:ext>
            </a:extLst>
          </p:cNvPr>
          <p:cNvSpPr>
            <a:spLocks noGrp="1"/>
          </p:cNvSpPr>
          <p:nvPr>
            <p:ph type="sldNum" sz="quarter" idx="12"/>
          </p:nvPr>
        </p:nvSpPr>
        <p:spPr/>
        <p:txBody>
          <a:bodyPr/>
          <a:lstStyle/>
          <a:p>
            <a:pPr>
              <a:defRPr/>
            </a:pPr>
            <a:fld id="{A5A7C52C-B8D8-46AC-9434-6888604DA894}" type="slidenum">
              <a:rPr lang="en-US" altLang="zh-CN" smtClean="0"/>
              <a:pPr>
                <a:defRPr/>
              </a:pPr>
              <a:t>26</a:t>
            </a:fld>
            <a:endParaRPr lang="en-US" altLang="zh-CN"/>
          </a:p>
        </p:txBody>
      </p:sp>
      <p:grpSp>
        <p:nvGrpSpPr>
          <p:cNvPr id="10" name="组合 9">
            <a:extLst>
              <a:ext uri="{FF2B5EF4-FFF2-40B4-BE49-F238E27FC236}">
                <a16:creationId xmlns:a16="http://schemas.microsoft.com/office/drawing/2014/main" id="{563CA0D1-6B75-47BB-A3E3-8E1988ECEDB8}"/>
              </a:ext>
            </a:extLst>
          </p:cNvPr>
          <p:cNvGrpSpPr/>
          <p:nvPr/>
        </p:nvGrpSpPr>
        <p:grpSpPr>
          <a:xfrm>
            <a:off x="1581943" y="2901950"/>
            <a:ext cx="5980113" cy="3590925"/>
            <a:chOff x="838200" y="1381125"/>
            <a:chExt cx="7580313" cy="4724400"/>
          </a:xfrm>
        </p:grpSpPr>
        <p:pic>
          <p:nvPicPr>
            <p:cNvPr id="5" name="图片 1">
              <a:extLst>
                <a:ext uri="{FF2B5EF4-FFF2-40B4-BE49-F238E27FC236}">
                  <a16:creationId xmlns:a16="http://schemas.microsoft.com/office/drawing/2014/main" id="{112F20BD-6FED-4F16-B1A3-A94A3F244F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81125"/>
              <a:ext cx="75803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64A7FEE-C2C1-46E8-B9F6-6DB38AB30B71}"/>
                </a:ext>
              </a:extLst>
            </p:cNvPr>
            <p:cNvSpPr txBox="1">
              <a:spLocks noChangeArrowheads="1"/>
            </p:cNvSpPr>
            <p:nvPr/>
          </p:nvSpPr>
          <p:spPr bwMode="auto">
            <a:xfrm>
              <a:off x="2590800" y="3733800"/>
              <a:ext cx="2209799" cy="40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lgn="r" eaLnBrk="1" hangingPunct="1">
                <a:spcBef>
                  <a:spcPct val="0"/>
                </a:spcBef>
                <a:buFont typeface="Wingdings" panose="05000000000000000000" pitchFamily="2" charset="2"/>
                <a:buNone/>
              </a:pPr>
              <a:r>
                <a:rPr lang="en-US" altLang="en-US" sz="1400">
                  <a:latin typeface="Times New Roman" panose="02020603050405020304" pitchFamily="18" charset="0"/>
                  <a:cs typeface="Times New Roman" panose="02020603050405020304" pitchFamily="18" charset="0"/>
                </a:rPr>
                <a:t>Azimuth Angle</a:t>
              </a:r>
            </a:p>
          </p:txBody>
        </p:sp>
        <p:cxnSp>
          <p:nvCxnSpPr>
            <p:cNvPr id="7" name="Straight Arrow Connector 6">
              <a:extLst>
                <a:ext uri="{FF2B5EF4-FFF2-40B4-BE49-F238E27FC236}">
                  <a16:creationId xmlns:a16="http://schemas.microsoft.com/office/drawing/2014/main" id="{59511825-D523-402E-B308-599BA4691AEF}"/>
                </a:ext>
              </a:extLst>
            </p:cNvPr>
            <p:cNvCxnSpPr>
              <a:cxnSpLocks noChangeShapeType="1"/>
            </p:cNvCxnSpPr>
            <p:nvPr/>
          </p:nvCxnSpPr>
          <p:spPr bwMode="auto">
            <a:xfrm rot="5400000" flipH="1" flipV="1">
              <a:off x="3886994" y="3590131"/>
              <a:ext cx="304800" cy="1588"/>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4A420AF3-C609-4063-8333-D2E99B548D10}"/>
                </a:ext>
              </a:extLst>
            </p:cNvPr>
            <p:cNvSpPr txBox="1">
              <a:spLocks noChangeArrowheads="1"/>
            </p:cNvSpPr>
            <p:nvPr/>
          </p:nvSpPr>
          <p:spPr bwMode="auto">
            <a:xfrm>
              <a:off x="3695700" y="2233613"/>
              <a:ext cx="2209799" cy="40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lgn="r" eaLnBrk="1" hangingPunct="1">
                <a:spcBef>
                  <a:spcPct val="0"/>
                </a:spcBef>
                <a:buFont typeface="Wingdings" panose="05000000000000000000" pitchFamily="2" charset="2"/>
                <a:buNone/>
              </a:pPr>
              <a:r>
                <a:rPr lang="en-US" altLang="en-US" sz="1400">
                  <a:latin typeface="Times New Roman" panose="02020603050405020304" pitchFamily="18" charset="0"/>
                  <a:cs typeface="Times New Roman" panose="02020603050405020304" pitchFamily="18" charset="0"/>
                </a:rPr>
                <a:t>Altitude Angle</a:t>
              </a:r>
            </a:p>
          </p:txBody>
        </p:sp>
        <p:cxnSp>
          <p:nvCxnSpPr>
            <p:cNvPr id="9" name="Straight Arrow Connector 8">
              <a:extLst>
                <a:ext uri="{FF2B5EF4-FFF2-40B4-BE49-F238E27FC236}">
                  <a16:creationId xmlns:a16="http://schemas.microsoft.com/office/drawing/2014/main" id="{27994FCE-D1FF-4893-884A-467422E28EE8}"/>
                </a:ext>
              </a:extLst>
            </p:cNvPr>
            <p:cNvCxnSpPr>
              <a:cxnSpLocks noChangeShapeType="1"/>
            </p:cNvCxnSpPr>
            <p:nvPr/>
          </p:nvCxnSpPr>
          <p:spPr bwMode="auto">
            <a:xfrm rot="10800000" flipV="1">
              <a:off x="4114800" y="2462213"/>
              <a:ext cx="304800" cy="227012"/>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0458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B38660-4DF4-47EA-963E-0DD0CD841F1C}"/>
              </a:ext>
            </a:extLst>
          </p:cNvPr>
          <p:cNvSpPr>
            <a:spLocks noGrp="1"/>
          </p:cNvSpPr>
          <p:nvPr>
            <p:ph type="title"/>
          </p:nvPr>
        </p:nvSpPr>
        <p:spPr/>
        <p:txBody>
          <a:bodyPr/>
          <a:lstStyle/>
          <a:p>
            <a:r>
              <a:rPr lang="en-US" altLang="zh-CN" b="1" dirty="0"/>
              <a:t>Solar position at any time of day</a:t>
            </a:r>
            <a:endParaRPr lang="zh-CN" altLang="en-US" dirty="0"/>
          </a:p>
        </p:txBody>
      </p:sp>
      <p:sp>
        <p:nvSpPr>
          <p:cNvPr id="3" name="内容占位符 2">
            <a:extLst>
              <a:ext uri="{FF2B5EF4-FFF2-40B4-BE49-F238E27FC236}">
                <a16:creationId xmlns:a16="http://schemas.microsoft.com/office/drawing/2014/main" id="{A304530F-5333-4230-B9A5-14A088A20040}"/>
              </a:ext>
            </a:extLst>
          </p:cNvPr>
          <p:cNvSpPr>
            <a:spLocks noGrp="1"/>
          </p:cNvSpPr>
          <p:nvPr>
            <p:ph idx="1"/>
          </p:nvPr>
        </p:nvSpPr>
        <p:spPr/>
        <p:txBody>
          <a:bodyPr/>
          <a:lstStyle/>
          <a:p>
            <a:r>
              <a:rPr lang="en-US" altLang="zh-CN" dirty="0"/>
              <a:t>Azimuth is an angular measurement in a spherical coordinate system. It is defined by the angle between the projected vector and a reference vector on the reference plane, where projected vector is the vector from an observer (origin) to a point of interest and the reference vector usually points to north. </a:t>
            </a:r>
            <a:endParaRPr lang="zh-CN" altLang="en-US" dirty="0"/>
          </a:p>
        </p:txBody>
      </p:sp>
      <p:sp>
        <p:nvSpPr>
          <p:cNvPr id="4" name="灯片编号占位符 3">
            <a:extLst>
              <a:ext uri="{FF2B5EF4-FFF2-40B4-BE49-F238E27FC236}">
                <a16:creationId xmlns:a16="http://schemas.microsoft.com/office/drawing/2014/main" id="{AEF64585-3625-487E-B4B1-53CB2D581250}"/>
              </a:ext>
            </a:extLst>
          </p:cNvPr>
          <p:cNvSpPr>
            <a:spLocks noGrp="1"/>
          </p:cNvSpPr>
          <p:nvPr>
            <p:ph type="sldNum" sz="quarter" idx="12"/>
          </p:nvPr>
        </p:nvSpPr>
        <p:spPr/>
        <p:txBody>
          <a:bodyPr/>
          <a:lstStyle/>
          <a:p>
            <a:pPr>
              <a:defRPr/>
            </a:pPr>
            <a:fld id="{A5A7C52C-B8D8-46AC-9434-6888604DA894}" type="slidenum">
              <a:rPr lang="en-US" altLang="zh-CN" smtClean="0"/>
              <a:pPr>
                <a:defRPr/>
              </a:pPr>
              <a:t>27</a:t>
            </a:fld>
            <a:endParaRPr lang="en-US" altLang="zh-CN"/>
          </a:p>
        </p:txBody>
      </p:sp>
      <p:pic>
        <p:nvPicPr>
          <p:cNvPr id="5" name="图片 4">
            <a:extLst>
              <a:ext uri="{FF2B5EF4-FFF2-40B4-BE49-F238E27FC236}">
                <a16:creationId xmlns:a16="http://schemas.microsoft.com/office/drawing/2014/main" id="{4926905C-B490-498C-A25E-6E745E5DD3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429000"/>
            <a:ext cx="3333750" cy="3209925"/>
          </a:xfrm>
          <a:prstGeom prst="rect">
            <a:avLst/>
          </a:prstGeom>
          <a:noFill/>
          <a:ln>
            <a:noFill/>
          </a:ln>
        </p:spPr>
      </p:pic>
    </p:spTree>
    <p:extLst>
      <p:ext uri="{BB962C8B-B14F-4D97-AF65-F5344CB8AC3E}">
        <p14:creationId xmlns:p14="http://schemas.microsoft.com/office/powerpoint/2010/main" val="108675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B38660-4DF4-47EA-963E-0DD0CD841F1C}"/>
              </a:ext>
            </a:extLst>
          </p:cNvPr>
          <p:cNvSpPr>
            <a:spLocks noGrp="1"/>
          </p:cNvSpPr>
          <p:nvPr>
            <p:ph type="title"/>
          </p:nvPr>
        </p:nvSpPr>
        <p:spPr/>
        <p:txBody>
          <a:bodyPr/>
          <a:lstStyle/>
          <a:p>
            <a:r>
              <a:rPr lang="en-US" altLang="zh-CN" b="1" dirty="0"/>
              <a:t>Solar position at any time of day</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04530F-5333-4230-B9A5-14A088A20040}"/>
                  </a:ext>
                </a:extLst>
              </p:cNvPr>
              <p:cNvSpPr>
                <a:spLocks noGrp="1"/>
              </p:cNvSpPr>
              <p:nvPr>
                <p:ph idx="1"/>
              </p:nvPr>
            </p:nvSpPr>
            <p:spPr/>
            <p:txBody>
              <a:bodyPr/>
              <a:lstStyle/>
              <a:p>
                <a:r>
                  <a:rPr lang="en-US" altLang="zh-CN" dirty="0"/>
                  <a:t>The following two equations allow us to compute the altitude and azimuth angles of the sun.</a:t>
                </a:r>
              </a:p>
              <a:p>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sin</m:t>
                          </m:r>
                        </m:fName>
                        <m:e>
                          <m:r>
                            <a:rPr lang="zh-CN" altLang="en-US" i="1">
                              <a:latin typeface="Cambria Math" panose="02040503050406030204" pitchFamily="18" charset="0"/>
                            </a:rPr>
                            <m:t>𝛽</m:t>
                          </m:r>
                        </m:e>
                      </m:func>
                      <m:r>
                        <a:rPr lang="zh-CN" altLang="en-US" i="1">
                          <a:latin typeface="Cambria Math" panose="02040503050406030204" pitchFamily="18" charset="0"/>
                        </a:rPr>
                        <m:t>=</m:t>
                      </m:r>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cos</m:t>
                          </m:r>
                        </m:fName>
                        <m:e>
                          <m:r>
                            <a:rPr lang="zh-CN" altLang="en-US" i="1">
                              <a:latin typeface="Cambria Math" panose="02040503050406030204" pitchFamily="18" charset="0"/>
                            </a:rPr>
                            <m:t>𝐿</m:t>
                          </m:r>
                        </m:e>
                      </m:func>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cos</m:t>
                          </m:r>
                        </m:fName>
                        <m:e>
                          <m:r>
                            <a:rPr lang="zh-CN" altLang="en-US" i="1">
                              <a:latin typeface="Cambria Math" panose="02040503050406030204" pitchFamily="18" charset="0"/>
                            </a:rPr>
                            <m:t>𝛿</m:t>
                          </m:r>
                        </m:e>
                      </m:func>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cos</m:t>
                          </m:r>
                        </m:fName>
                        <m:e>
                          <m:r>
                            <a:rPr lang="zh-CN" altLang="en-US" i="1">
                              <a:latin typeface="Cambria Math" panose="02040503050406030204" pitchFamily="18" charset="0"/>
                            </a:rPr>
                            <m:t>𝐻</m:t>
                          </m:r>
                        </m:e>
                      </m:func>
                      <m:r>
                        <a:rPr lang="zh-CN" altLang="en-US" i="1">
                          <a:latin typeface="Cambria Math" panose="02040503050406030204" pitchFamily="18" charset="0"/>
                        </a:rPr>
                        <m:t>+</m:t>
                      </m:r>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sin</m:t>
                          </m:r>
                        </m:fName>
                        <m:e>
                          <m:r>
                            <a:rPr lang="zh-CN" altLang="en-US" i="1">
                              <a:latin typeface="Cambria Math" panose="02040503050406030204" pitchFamily="18" charset="0"/>
                            </a:rPr>
                            <m:t>𝐿</m:t>
                          </m:r>
                        </m:e>
                      </m:func>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sin</m:t>
                          </m:r>
                        </m:fName>
                        <m:e>
                          <m:r>
                            <a:rPr lang="zh-CN" altLang="en-US" i="1">
                              <a:latin typeface="Cambria Math" panose="02040503050406030204" pitchFamily="18" charset="0"/>
                            </a:rPr>
                            <m:t>𝛿</m:t>
                          </m:r>
                        </m:e>
                      </m:func>
                    </m:oMath>
                  </m:oMathPara>
                </a14:m>
                <a:endParaRPr lang="en-US" altLang="zh-CN" i="1" dirty="0">
                  <a:latin typeface="Cambria Math" panose="02040503050406030204" pitchFamily="18" charset="0"/>
                </a:endParaRPr>
              </a:p>
              <a:p>
                <a:pPr marL="0" indent="0">
                  <a:buNone/>
                </a:pPr>
                <a:br>
                  <a:rPr lang="zh-CN" alt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sin</m:t>
                          </m:r>
                        </m:fName>
                        <m:e>
                          <m:sSub>
                            <m:sSubPr>
                              <m:ctrlPr>
                                <a:rPr lang="zh-CN" altLang="en-US" i="1">
                                  <a:latin typeface="Cambria Math" panose="02040503050406030204" pitchFamily="18" charset="0"/>
                                </a:rPr>
                              </m:ctrlPr>
                            </m:sSubPr>
                            <m:e>
                              <m:r>
                                <a:rPr lang="zh-CN" altLang="en-US" i="1">
                                  <a:latin typeface="Cambria Math" panose="02040503050406030204" pitchFamily="18" charset="0"/>
                                </a:rPr>
                                <m:t>𝜙</m:t>
                              </m:r>
                            </m:e>
                            <m:sub>
                              <m:r>
                                <a:rPr lang="zh-CN" altLang="en-US" i="1">
                                  <a:latin typeface="Cambria Math" panose="02040503050406030204" pitchFamily="18" charset="0"/>
                                </a:rPr>
                                <m:t>𝑆</m:t>
                              </m:r>
                            </m:sub>
                          </m:sSub>
                        </m:e>
                      </m:func>
                      <m:r>
                        <a:rPr lang="zh-CN" altLang="en-US" i="1">
                          <a:latin typeface="Cambria Math" panose="02040503050406030204" pitchFamily="18" charset="0"/>
                        </a:rPr>
                        <m:t>=</m:t>
                      </m:r>
                      <m:f>
                        <m:fPr>
                          <m:ctrlPr>
                            <a:rPr lang="zh-CN" altLang="en-US" i="1">
                              <a:latin typeface="Cambria Math" panose="02040503050406030204" pitchFamily="18" charset="0"/>
                            </a:rPr>
                          </m:ctrlPr>
                        </m:fPr>
                        <m:num>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cos</m:t>
                              </m:r>
                            </m:fName>
                            <m:e>
                              <m:r>
                                <a:rPr lang="zh-CN" altLang="en-US" i="1">
                                  <a:latin typeface="Cambria Math" panose="02040503050406030204" pitchFamily="18" charset="0"/>
                                </a:rPr>
                                <m:t>𝛿</m:t>
                              </m:r>
                            </m:e>
                          </m:func>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sin</m:t>
                              </m:r>
                            </m:fName>
                            <m:e>
                              <m:r>
                                <a:rPr lang="zh-CN" altLang="en-US" i="1">
                                  <a:latin typeface="Cambria Math" panose="02040503050406030204" pitchFamily="18" charset="0"/>
                                </a:rPr>
                                <m:t>𝐻</m:t>
                              </m:r>
                            </m:e>
                          </m:func>
                        </m:num>
                        <m:den>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cos</m:t>
                              </m:r>
                            </m:fName>
                            <m:e>
                              <m:r>
                                <a:rPr lang="zh-CN" altLang="en-US" i="1">
                                  <a:latin typeface="Cambria Math" panose="02040503050406030204" pitchFamily="18" charset="0"/>
                                </a:rPr>
                                <m:t>𝛽</m:t>
                              </m:r>
                            </m:e>
                          </m:func>
                        </m:den>
                      </m:f>
                    </m:oMath>
                  </m:oMathPara>
                </a14:m>
                <a:endParaRPr lang="zh-CN" altLang="en-US"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A304530F-5333-4230-B9A5-14A088A20040}"/>
                  </a:ext>
                </a:extLst>
              </p:cNvPr>
              <p:cNvSpPr>
                <a:spLocks noGrp="1" noRot="1" noChangeAspect="1" noMove="1" noResize="1" noEditPoints="1" noAdjustHandles="1" noChangeArrowheads="1" noChangeShapeType="1" noTextEdit="1"/>
              </p:cNvSpPr>
              <p:nvPr>
                <p:ph idx="1"/>
              </p:nvPr>
            </p:nvSpPr>
            <p:spPr>
              <a:blipFill>
                <a:blip r:embed="rId2"/>
                <a:stretch>
                  <a:fillRect l="-1005" t="-984" r="-154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EF64585-3625-487E-B4B1-53CB2D581250}"/>
              </a:ext>
            </a:extLst>
          </p:cNvPr>
          <p:cNvSpPr>
            <a:spLocks noGrp="1"/>
          </p:cNvSpPr>
          <p:nvPr>
            <p:ph type="sldNum" sz="quarter" idx="12"/>
          </p:nvPr>
        </p:nvSpPr>
        <p:spPr/>
        <p:txBody>
          <a:bodyPr/>
          <a:lstStyle/>
          <a:p>
            <a:pPr>
              <a:defRPr/>
            </a:pPr>
            <a:fld id="{A5A7C52C-B8D8-46AC-9434-6888604DA894}" type="slidenum">
              <a:rPr lang="en-US" altLang="zh-CN" smtClean="0"/>
              <a:pPr>
                <a:defRPr/>
              </a:pPr>
              <a:t>28</a:t>
            </a:fld>
            <a:endParaRPr lang="en-US" altLang="zh-CN"/>
          </a:p>
        </p:txBody>
      </p:sp>
      <mc:AlternateContent xmlns:mc="http://schemas.openxmlformats.org/markup-compatibility/2006" xmlns:a14="http://schemas.microsoft.com/office/drawing/2010/main">
        <mc:Choice Requires="a14">
          <p:sp>
            <p:nvSpPr>
              <p:cNvPr id="8" name="Text Box 5">
                <a:extLst>
                  <a:ext uri="{FF2B5EF4-FFF2-40B4-BE49-F238E27FC236}">
                    <a16:creationId xmlns:a16="http://schemas.microsoft.com/office/drawing/2014/main" id="{2A6C3900-0493-4740-A752-4F8C0065ABE6}"/>
                  </a:ext>
                </a:extLst>
              </p:cNvPr>
              <p:cNvSpPr txBox="1">
                <a:spLocks noChangeArrowheads="1"/>
              </p:cNvSpPr>
              <p:nvPr/>
            </p:nvSpPr>
            <p:spPr bwMode="auto">
              <a:xfrm>
                <a:off x="762000" y="4597401"/>
                <a:ext cx="7467600" cy="36933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anose="05000000000000000000" pitchFamily="2" charset="2"/>
                  <a:buNone/>
                </a:pPr>
                <a:r>
                  <a:rPr lang="en-US" altLang="en-US" sz="1800" dirty="0">
                    <a:latin typeface="Times New Roman" panose="02020603050405020304" pitchFamily="18" charset="0"/>
                  </a:rPr>
                  <a:t>where: </a:t>
                </a:r>
                <a:r>
                  <a:rPr lang="en-US" altLang="en-US" sz="1800" dirty="0">
                    <a:latin typeface="Times New Roman" panose="02020603050405020304" pitchFamily="18" charset="0"/>
                    <a:sym typeface="Symbol" panose="05050102010706020507" pitchFamily="18" charset="2"/>
                  </a:rPr>
                  <a:t></a:t>
                </a:r>
                <a:r>
                  <a:rPr lang="en-US" altLang="en-US" sz="1800" dirty="0">
                    <a:latin typeface="Times New Roman" panose="02020603050405020304" pitchFamily="18" charset="0"/>
                    <a:sym typeface="WP Greek Century" pitchFamily="2" charset="2"/>
                  </a:rPr>
                  <a:t>=altitude, </a:t>
                </a:r>
                <a14:m>
                  <m:oMath xmlns:m="http://schemas.openxmlformats.org/officeDocument/2006/math">
                    <m:r>
                      <a:rPr lang="en-US" altLang="en-US" sz="1800" b="0" i="1" smtClean="0">
                        <a:latin typeface="Cambria Math" panose="02040503050406030204" pitchFamily="18" charset="0"/>
                        <a:sym typeface="WP Greek Century" pitchFamily="2" charset="2"/>
                      </a:rPr>
                      <m:t>𝜙</m:t>
                    </m:r>
                  </m:oMath>
                </a14:m>
                <a:r>
                  <a:rPr lang="en-US" altLang="en-US" sz="1800" baseline="-25000" dirty="0">
                    <a:latin typeface="Times New Roman" panose="02020603050405020304" pitchFamily="18" charset="0"/>
                    <a:sym typeface="WP Greek Century" pitchFamily="2" charset="2"/>
                  </a:rPr>
                  <a:t>S</a:t>
                </a:r>
                <a:r>
                  <a:rPr lang="en-US" altLang="en-US" sz="1800" dirty="0">
                    <a:latin typeface="Times New Roman" panose="02020603050405020304" pitchFamily="18" charset="0"/>
                  </a:rPr>
                  <a:t>= azimuth, L=latitude, </a:t>
                </a:r>
                <a:r>
                  <a:rPr lang="en-US" altLang="en-US" sz="1800" dirty="0">
                    <a:latin typeface="Times New Roman" panose="02020603050405020304" pitchFamily="18" charset="0"/>
                    <a:sym typeface="Symbol" panose="05050102010706020507" pitchFamily="18" charset="2"/>
                  </a:rPr>
                  <a:t></a:t>
                </a:r>
                <a:r>
                  <a:rPr lang="en-US" altLang="en-US" sz="1800" dirty="0">
                    <a:latin typeface="Times New Roman" panose="02020603050405020304" pitchFamily="18" charset="0"/>
                    <a:sym typeface="WP Greek Century" pitchFamily="2" charset="2"/>
                  </a:rPr>
                  <a:t> =declination, H=hour angle</a:t>
                </a:r>
              </a:p>
            </p:txBody>
          </p:sp>
        </mc:Choice>
        <mc:Fallback xmlns="">
          <p:sp>
            <p:nvSpPr>
              <p:cNvPr id="8" name="Text Box 5">
                <a:extLst>
                  <a:ext uri="{FF2B5EF4-FFF2-40B4-BE49-F238E27FC236}">
                    <a16:creationId xmlns:a16="http://schemas.microsoft.com/office/drawing/2014/main" id="{2A6C3900-0493-4740-A752-4F8C0065ABE6}"/>
                  </a:ext>
                </a:extLst>
              </p:cNvPr>
              <p:cNvSpPr txBox="1">
                <a:spLocks noRot="1" noChangeAspect="1" noMove="1" noResize="1" noEditPoints="1" noAdjustHandles="1" noChangeArrowheads="1" noChangeShapeType="1" noTextEdit="1"/>
              </p:cNvSpPr>
              <p:nvPr/>
            </p:nvSpPr>
            <p:spPr bwMode="auto">
              <a:xfrm>
                <a:off x="762000" y="4597401"/>
                <a:ext cx="7467600" cy="369332"/>
              </a:xfrm>
              <a:prstGeom prst="rect">
                <a:avLst/>
              </a:prstGeom>
              <a:blipFill>
                <a:blip r:embed="rId3"/>
                <a:stretch>
                  <a:fillRect l="-653" t="-9836"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zh-CN" altLang="en-US">
                    <a:noFill/>
                  </a:rPr>
                  <a:t> </a:t>
                </a:r>
              </a:p>
            </p:txBody>
          </p:sp>
        </mc:Fallback>
      </mc:AlternateContent>
      <p:sp>
        <p:nvSpPr>
          <p:cNvPr id="9" name="Text Box 6">
            <a:extLst>
              <a:ext uri="{FF2B5EF4-FFF2-40B4-BE49-F238E27FC236}">
                <a16:creationId xmlns:a16="http://schemas.microsoft.com/office/drawing/2014/main" id="{5B4E3147-2805-45A7-8265-A2795F219BDF}"/>
              </a:ext>
            </a:extLst>
          </p:cNvPr>
          <p:cNvSpPr txBox="1">
            <a:spLocks noChangeArrowheads="1"/>
          </p:cNvSpPr>
          <p:nvPr/>
        </p:nvSpPr>
        <p:spPr bwMode="auto">
          <a:xfrm>
            <a:off x="990600" y="5126038"/>
            <a:ext cx="7116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anose="05000000000000000000" pitchFamily="2" charset="2"/>
              <a:buNone/>
            </a:pPr>
            <a:r>
              <a:rPr lang="en-US" altLang="en-US" sz="1800">
                <a:latin typeface="Times New Roman" panose="02020603050405020304" pitchFamily="18" charset="0"/>
              </a:rPr>
              <a:t>Note: In spring &amp; summer in early morning and late afternoon azimuth may be greater than 90</a:t>
            </a:r>
            <a:r>
              <a:rPr lang="en-US" altLang="en-US" sz="1800" baseline="30000">
                <a:latin typeface="Times New Roman" panose="02020603050405020304" pitchFamily="18" charset="0"/>
              </a:rPr>
              <a:t>o</a:t>
            </a:r>
            <a:r>
              <a:rPr lang="en-US" altLang="en-US" sz="1800">
                <a:latin typeface="Times New Roman" panose="02020603050405020304" pitchFamily="18" charset="0"/>
              </a:rPr>
              <a:t>, so must be tested</a:t>
            </a:r>
          </a:p>
        </p:txBody>
      </p:sp>
    </p:spTree>
    <p:extLst>
      <p:ext uri="{BB962C8B-B14F-4D97-AF65-F5344CB8AC3E}">
        <p14:creationId xmlns:p14="http://schemas.microsoft.com/office/powerpoint/2010/main" val="302746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B38660-4DF4-47EA-963E-0DD0CD841F1C}"/>
              </a:ext>
            </a:extLst>
          </p:cNvPr>
          <p:cNvSpPr>
            <a:spLocks noGrp="1"/>
          </p:cNvSpPr>
          <p:nvPr>
            <p:ph type="title"/>
          </p:nvPr>
        </p:nvSpPr>
        <p:spPr/>
        <p:txBody>
          <a:bodyPr/>
          <a:lstStyle/>
          <a:p>
            <a:r>
              <a:rPr lang="en-US" altLang="zh-CN" b="1" dirty="0"/>
              <a:t>Solar position at any time of day</a:t>
            </a:r>
            <a:endParaRPr lang="zh-CN" altLang="en-US" dirty="0"/>
          </a:p>
        </p:txBody>
      </p:sp>
      <p:sp>
        <p:nvSpPr>
          <p:cNvPr id="3" name="内容占位符 2">
            <a:extLst>
              <a:ext uri="{FF2B5EF4-FFF2-40B4-BE49-F238E27FC236}">
                <a16:creationId xmlns:a16="http://schemas.microsoft.com/office/drawing/2014/main" id="{A304530F-5333-4230-B9A5-14A088A20040}"/>
              </a:ext>
            </a:extLst>
          </p:cNvPr>
          <p:cNvSpPr>
            <a:spLocks noGrp="1"/>
          </p:cNvSpPr>
          <p:nvPr>
            <p:ph idx="1"/>
          </p:nvPr>
        </p:nvSpPr>
        <p:spPr/>
        <p:txBody>
          <a:bodyPr/>
          <a:lstStyle/>
          <a:p>
            <a:r>
              <a:rPr lang="en-US" altLang="zh-CN" b="1" dirty="0"/>
              <a:t>meridian</a:t>
            </a:r>
            <a:r>
              <a:rPr lang="en-US" altLang="zh-CN" dirty="0"/>
              <a:t>: at any instant, the sun is directly over a particular line of longitude, called the sun’s meridian. The difference between the local meridian and the sun’s meridian is the hour angle, with positive values occurring in the morning before the sun crosses the local meridian.</a:t>
            </a:r>
            <a:endParaRPr lang="zh-CN" altLang="en-US" dirty="0"/>
          </a:p>
        </p:txBody>
      </p:sp>
      <p:sp>
        <p:nvSpPr>
          <p:cNvPr id="4" name="灯片编号占位符 3">
            <a:extLst>
              <a:ext uri="{FF2B5EF4-FFF2-40B4-BE49-F238E27FC236}">
                <a16:creationId xmlns:a16="http://schemas.microsoft.com/office/drawing/2014/main" id="{AEF64585-3625-487E-B4B1-53CB2D581250}"/>
              </a:ext>
            </a:extLst>
          </p:cNvPr>
          <p:cNvSpPr>
            <a:spLocks noGrp="1"/>
          </p:cNvSpPr>
          <p:nvPr>
            <p:ph type="sldNum" sz="quarter" idx="12"/>
          </p:nvPr>
        </p:nvSpPr>
        <p:spPr/>
        <p:txBody>
          <a:bodyPr/>
          <a:lstStyle/>
          <a:p>
            <a:pPr>
              <a:defRPr/>
            </a:pPr>
            <a:fld id="{A5A7C52C-B8D8-46AC-9434-6888604DA894}" type="slidenum">
              <a:rPr lang="en-US" altLang="zh-CN" smtClean="0"/>
              <a:pPr>
                <a:defRPr/>
              </a:pPr>
              <a:t>29</a:t>
            </a:fld>
            <a:endParaRPr lang="en-US" altLang="zh-CN"/>
          </a:p>
        </p:txBody>
      </p:sp>
      <p:pic>
        <p:nvPicPr>
          <p:cNvPr id="5" name="图片 4">
            <a:extLst>
              <a:ext uri="{FF2B5EF4-FFF2-40B4-BE49-F238E27FC236}">
                <a16:creationId xmlns:a16="http://schemas.microsoft.com/office/drawing/2014/main" id="{6A60C43E-13D2-4C60-8B16-CEDFD2F8B7E5}"/>
              </a:ext>
            </a:extLst>
          </p:cNvPr>
          <p:cNvPicPr>
            <a:picLocks noChangeAspect="1"/>
          </p:cNvPicPr>
          <p:nvPr/>
        </p:nvPicPr>
        <p:blipFill>
          <a:blip r:embed="rId2"/>
          <a:stretch>
            <a:fillRect/>
          </a:stretch>
        </p:blipFill>
        <p:spPr>
          <a:xfrm>
            <a:off x="1833562" y="3148012"/>
            <a:ext cx="5476875" cy="3390900"/>
          </a:xfrm>
          <a:prstGeom prst="rect">
            <a:avLst/>
          </a:prstGeom>
        </p:spPr>
      </p:pic>
    </p:spTree>
    <p:extLst>
      <p:ext uri="{BB962C8B-B14F-4D97-AF65-F5344CB8AC3E}">
        <p14:creationId xmlns:p14="http://schemas.microsoft.com/office/powerpoint/2010/main" val="224323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88C01-6C49-4BD5-8BCE-80DFB166D303}"/>
              </a:ext>
            </a:extLst>
          </p:cNvPr>
          <p:cNvSpPr>
            <a:spLocks noGrp="1"/>
          </p:cNvSpPr>
          <p:nvPr>
            <p:ph type="title"/>
          </p:nvPr>
        </p:nvSpPr>
        <p:spPr/>
        <p:txBody>
          <a:bodyPr/>
          <a:lstStyle/>
          <a:p>
            <a:r>
              <a:rPr lang="en-US" altLang="zh-CN" dirty="0"/>
              <a:t>The solar resource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068E542-4EF8-473C-88B0-042E7B248348}"/>
                  </a:ext>
                </a:extLst>
              </p:cNvPr>
              <p:cNvSpPr>
                <a:spLocks noGrp="1"/>
              </p:cNvSpPr>
              <p:nvPr>
                <p:ph idx="1"/>
              </p:nvPr>
            </p:nvSpPr>
            <p:spPr/>
            <p:txBody>
              <a:bodyPr/>
              <a:lstStyle/>
              <a:p>
                <a:r>
                  <a:rPr lang="en-US" altLang="zh-CN" dirty="0"/>
                  <a:t>About 4 billion kilograms of mass per second are converted into energy as described by Einstein’s famous relationship </a:t>
                </a:r>
                <a14:m>
                  <m:oMath xmlns:m="http://schemas.openxmlformats.org/officeDocument/2006/math">
                    <m:r>
                      <a:rPr lang="en-US" altLang="zh-CN" i="1" dirty="0" smtClean="0">
                        <a:latin typeface="Cambria Math" panose="02040503050406030204" pitchFamily="18" charset="0"/>
                      </a:rPr>
                      <m:t>𝐸</m:t>
                    </m:r>
                    <m:r>
                      <a:rPr lang="en-US" altLang="zh-CN" i="1" dirty="0" smtClean="0">
                        <a:latin typeface="Cambria Math" panose="02040503050406030204" pitchFamily="18" charset="0"/>
                      </a:rPr>
                      <m:t> = </m:t>
                    </m:r>
                    <m:r>
                      <a:rPr lang="en-US" altLang="zh-CN" i="1" dirty="0">
                        <a:latin typeface="Cambria Math" panose="02040503050406030204" pitchFamily="18" charset="0"/>
                      </a:rPr>
                      <m:t>𝑚</m:t>
                    </m:r>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𝑐</m:t>
                        </m:r>
                      </m:e>
                      <m:sup>
                        <m:r>
                          <a:rPr lang="en-US" altLang="zh-CN" i="1" dirty="0">
                            <a:latin typeface="Cambria Math" panose="02040503050406030204" pitchFamily="18" charset="0"/>
                          </a:rPr>
                          <m:t>2</m:t>
                        </m:r>
                      </m:sup>
                    </m:sSup>
                  </m:oMath>
                </a14:m>
                <a:r>
                  <a:rPr lang="en-US" altLang="zh-CN" dirty="0"/>
                  <a:t>. This fusion has been continuing reliably for the past 4 or 5 billion years and is expected to continue for another 4 or 5 billion years.</a:t>
                </a:r>
              </a:p>
              <a:p>
                <a:r>
                  <a:rPr lang="en-US" altLang="zh-CN" dirty="0"/>
                  <a:t>To design and analyze solar systems that will convert some of that sunlight into electricity, we need to work our way through a fairly straightforward, though complicated looking, set of equations to predict where the sun is in the  sky at any time of day as well as its intensity.</a:t>
                </a:r>
                <a:endParaRPr lang="zh-CN" altLang="en-US" dirty="0"/>
              </a:p>
            </p:txBody>
          </p:sp>
        </mc:Choice>
        <mc:Fallback xmlns="">
          <p:sp>
            <p:nvSpPr>
              <p:cNvPr id="3" name="内容占位符 2">
                <a:extLst>
                  <a:ext uri="{FF2B5EF4-FFF2-40B4-BE49-F238E27FC236}">
                    <a16:creationId xmlns:a16="http://schemas.microsoft.com/office/drawing/2014/main" id="{6068E542-4EF8-473C-88B0-042E7B248348}"/>
                  </a:ext>
                </a:extLst>
              </p:cNvPr>
              <p:cNvSpPr>
                <a:spLocks noGrp="1" noRot="1" noChangeAspect="1" noMove="1" noResize="1" noEditPoints="1" noAdjustHandles="1" noChangeArrowheads="1" noChangeShapeType="1" noTextEdit="1"/>
              </p:cNvSpPr>
              <p:nvPr>
                <p:ph idx="1"/>
              </p:nvPr>
            </p:nvSpPr>
            <p:spPr>
              <a:blipFill>
                <a:blip r:embed="rId2"/>
                <a:stretch>
                  <a:fillRect l="-1005" t="-984" r="-162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73867ED-3EC7-4518-B324-3177F3124143}"/>
              </a:ext>
            </a:extLst>
          </p:cNvPr>
          <p:cNvSpPr>
            <a:spLocks noGrp="1"/>
          </p:cNvSpPr>
          <p:nvPr>
            <p:ph type="sldNum" sz="quarter" idx="12"/>
          </p:nvPr>
        </p:nvSpPr>
        <p:spPr/>
        <p:txBody>
          <a:bodyPr/>
          <a:lstStyle/>
          <a:p>
            <a:pPr>
              <a:defRPr/>
            </a:pPr>
            <a:fld id="{A5A7C52C-B8D8-46AC-9434-6888604DA894}" type="slidenum">
              <a:rPr lang="en-US" altLang="zh-CN" smtClean="0"/>
              <a:pPr>
                <a:defRPr/>
              </a:pPr>
              <a:t>3</a:t>
            </a:fld>
            <a:endParaRPr lang="en-US" altLang="zh-CN"/>
          </a:p>
        </p:txBody>
      </p:sp>
    </p:spTree>
    <p:extLst>
      <p:ext uri="{BB962C8B-B14F-4D97-AF65-F5344CB8AC3E}">
        <p14:creationId xmlns:p14="http://schemas.microsoft.com/office/powerpoint/2010/main" val="2326394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9DD5D5F-146B-4D92-BDE6-05AB47B45816}"/>
              </a:ext>
            </a:extLst>
          </p:cNvPr>
          <p:cNvSpPr>
            <a:spLocks noGrp="1" noChangeArrowheads="1"/>
          </p:cNvSpPr>
          <p:nvPr>
            <p:ph type="title"/>
          </p:nvPr>
        </p:nvSpPr>
        <p:spPr/>
        <p:txBody>
          <a:bodyPr anchor="ctr"/>
          <a:lstStyle/>
          <a:p>
            <a:pPr eaLnBrk="1" hangingPunct="1">
              <a:defRPr/>
            </a:pPr>
            <a:r>
              <a:rPr lang="en-US" dirty="0">
                <a:latin typeface="Times New Roman" charset="0"/>
                <a:ea typeface="+mj-ea"/>
              </a:rPr>
              <a:t>Solar Hour angle (H)</a:t>
            </a:r>
          </a:p>
        </p:txBody>
      </p:sp>
      <mc:AlternateContent xmlns:mc="http://schemas.openxmlformats.org/markup-compatibility/2006" xmlns:a14="http://schemas.microsoft.com/office/drawing/2010/main">
        <mc:Choice Requires="a14">
          <p:sp>
            <p:nvSpPr>
              <p:cNvPr id="36867" name="Rectangle 4">
                <a:extLst>
                  <a:ext uri="{FF2B5EF4-FFF2-40B4-BE49-F238E27FC236}">
                    <a16:creationId xmlns:a16="http://schemas.microsoft.com/office/drawing/2014/main" id="{E5EE0786-0894-4938-8273-70FB44E49778}"/>
                  </a:ext>
                </a:extLst>
              </p:cNvPr>
              <p:cNvSpPr>
                <a:spLocks noGrp="1" noChangeArrowheads="1"/>
              </p:cNvSpPr>
              <p:nvPr>
                <p:ph idx="1"/>
              </p:nvPr>
            </p:nvSpPr>
            <p:spPr/>
            <p:txBody>
              <a:bodyPr lIns="92075" tIns="46038" rIns="92075" bIns="46038"/>
              <a:lstStyle/>
              <a:p>
                <a:pPr eaLnBrk="1" hangingPunct="1">
                  <a:defRPr/>
                </a:pPr>
                <a:r>
                  <a:rPr lang="en-US" altLang="en-US" dirty="0">
                    <a:latin typeface="Times New Roman" pitchFamily="18" charset="0"/>
                    <a:ea typeface="+mn-ea"/>
                  </a:rPr>
                  <a:t>Solar Hour angle (H) is the number of degrees the earth must rotate before the sun will be directly above your local meridian (local line of longitude, due ‘true’ south for most of us).</a:t>
                </a:r>
              </a:p>
              <a:p>
                <a:pPr marL="0" indent="0" eaLnBrk="1" hangingPunct="1">
                  <a:buNone/>
                  <a:defRPr/>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𝐻</m:t>
                      </m:r>
                      <m:r>
                        <a:rPr lang="zh-CN" altLang="en-US" i="1" smtClean="0">
                          <a:solidFill>
                            <a:schemeClr val="tx1"/>
                          </a:solidFill>
                          <a:latin typeface="Cambria Math" panose="02040503050406030204" pitchFamily="18" charset="0"/>
                        </a:rPr>
                        <m:t>=</m:t>
                      </m:r>
                      <m:d>
                        <m:dPr>
                          <m:ctrlPr>
                            <a:rPr lang="zh-CN" altLang="en-US" i="1">
                              <a:solidFill>
                                <a:schemeClr val="tx1"/>
                              </a:solidFill>
                              <a:latin typeface="Cambria Math" panose="02040503050406030204" pitchFamily="18" charset="0"/>
                            </a:rPr>
                          </m:ctrlPr>
                        </m:dPr>
                        <m:e>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15</m:t>
                              </m:r>
                              <m:r>
                                <a:rPr lang="zh-CN" altLang="en-US" i="1">
                                  <a:solidFill>
                                    <a:schemeClr val="tx1"/>
                                  </a:solidFill>
                                  <a:latin typeface="Cambria Math" panose="02040503050406030204" pitchFamily="18" charset="0"/>
                                </a:rPr>
                                <m:t>°</m:t>
                              </m:r>
                            </m:num>
                            <m:den>
                              <m:r>
                                <a:rPr lang="zh-CN" altLang="en-US" i="1">
                                  <a:solidFill>
                                    <a:schemeClr val="tx1"/>
                                  </a:solidFill>
                                  <a:latin typeface="Cambria Math" panose="02040503050406030204" pitchFamily="18" charset="0"/>
                                </a:rPr>
                                <m:t>h</m:t>
                              </m:r>
                              <m:r>
                                <a:rPr lang="zh-CN" altLang="en-US" i="1">
                                  <a:solidFill>
                                    <a:schemeClr val="tx1"/>
                                  </a:solidFill>
                                  <a:latin typeface="Cambria Math" panose="02040503050406030204" pitchFamily="18" charset="0"/>
                                </a:rPr>
                                <m:t>𝑜𝑢𝑟</m:t>
                              </m:r>
                            </m:den>
                          </m:f>
                        </m:e>
                      </m:d>
                      <m:r>
                        <a:rPr lang="zh-CN" altLang="en-US" i="1">
                          <a:solidFill>
                            <a:schemeClr val="tx1"/>
                          </a:solidFill>
                          <a:latin typeface="Cambria Math" panose="02040503050406030204" pitchFamily="18" charset="0"/>
                        </a:rPr>
                        <m:t>⋅(</m:t>
                      </m:r>
                      <m:r>
                        <m:rPr>
                          <m:nor/>
                        </m:rPr>
                        <a:rPr lang="zh-CN" altLang="en-US">
                          <a:solidFill>
                            <a:schemeClr val="tx1"/>
                          </a:solidFill>
                          <a:latin typeface="Cambria Math" panose="02040503050406030204" pitchFamily="18" charset="0"/>
                        </a:rPr>
                        <m:t>Hours</m:t>
                      </m:r>
                      <m:r>
                        <m:rPr>
                          <m:nor/>
                        </m:rPr>
                        <a:rPr lang="zh-CN" altLang="en-US">
                          <a:solidFill>
                            <a:schemeClr val="tx1"/>
                          </a:solidFill>
                          <a:latin typeface="Cambria Math" panose="02040503050406030204" pitchFamily="18" charset="0"/>
                        </a:rPr>
                        <m:t> </m:t>
                      </m:r>
                      <m:r>
                        <m:rPr>
                          <m:nor/>
                        </m:rPr>
                        <a:rPr lang="zh-CN" altLang="en-US">
                          <a:solidFill>
                            <a:schemeClr val="tx1"/>
                          </a:solidFill>
                          <a:latin typeface="Cambria Math" panose="02040503050406030204" pitchFamily="18" charset="0"/>
                        </a:rPr>
                        <m:t>before</m:t>
                      </m:r>
                      <m:r>
                        <m:rPr>
                          <m:nor/>
                        </m:rPr>
                        <a:rPr lang="zh-CN" altLang="en-US">
                          <a:solidFill>
                            <a:schemeClr val="tx1"/>
                          </a:solidFill>
                          <a:latin typeface="Cambria Math" panose="02040503050406030204" pitchFamily="18" charset="0"/>
                        </a:rPr>
                        <m:t> </m:t>
                      </m:r>
                      <m:r>
                        <m:rPr>
                          <m:nor/>
                        </m:rPr>
                        <a:rPr lang="zh-CN" altLang="en-US">
                          <a:solidFill>
                            <a:schemeClr val="tx1"/>
                          </a:solidFill>
                          <a:latin typeface="Cambria Math" panose="02040503050406030204" pitchFamily="18" charset="0"/>
                        </a:rPr>
                        <m:t>solar</m:t>
                      </m:r>
                      <m:r>
                        <m:rPr>
                          <m:nor/>
                        </m:rPr>
                        <a:rPr lang="zh-CN" altLang="en-US">
                          <a:solidFill>
                            <a:schemeClr val="tx1"/>
                          </a:solidFill>
                          <a:latin typeface="Cambria Math" panose="02040503050406030204" pitchFamily="18" charset="0"/>
                        </a:rPr>
                        <m:t> </m:t>
                      </m:r>
                      <m:r>
                        <m:rPr>
                          <m:nor/>
                        </m:rPr>
                        <a:rPr lang="zh-CN" altLang="en-US">
                          <a:solidFill>
                            <a:schemeClr val="tx1"/>
                          </a:solidFill>
                          <a:latin typeface="Cambria Math" panose="02040503050406030204" pitchFamily="18" charset="0"/>
                        </a:rPr>
                        <m:t>noon</m:t>
                      </m:r>
                      <m:r>
                        <a:rPr lang="zh-CN" altLang="en-US" i="1">
                          <a:solidFill>
                            <a:schemeClr val="tx1"/>
                          </a:solidFill>
                          <a:latin typeface="Cambria Math" panose="02040503050406030204" pitchFamily="18" charset="0"/>
                        </a:rPr>
                        <m:t>)</m:t>
                      </m:r>
                    </m:oMath>
                  </m:oMathPara>
                </a14:m>
                <a:endParaRPr lang="zh-CN" altLang="en-US" dirty="0">
                  <a:solidFill>
                    <a:schemeClr val="tx1"/>
                  </a:solidFill>
                </a:endParaRPr>
              </a:p>
              <a:p>
                <a:pPr eaLnBrk="1" hangingPunct="1">
                  <a:defRPr/>
                </a:pPr>
                <a:r>
                  <a:rPr lang="en-US" altLang="en-US" dirty="0"/>
                  <a:t>Note: In spring &amp; summer, in the early morning and in the late afternoon azimuth may be greater than 90</a:t>
                </a:r>
                <a:r>
                  <a:rPr lang="en-US" altLang="en-US" baseline="30000" dirty="0"/>
                  <a:t>o</a:t>
                </a:r>
                <a:r>
                  <a:rPr lang="en-US" altLang="en-US" dirty="0"/>
                  <a:t>, so azimuth angle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𝜙</m:t>
                        </m:r>
                      </m:e>
                      <m:sub>
                        <m:r>
                          <a:rPr lang="en-US" altLang="en-US" b="0" i="1" smtClean="0">
                            <a:latin typeface="Cambria Math" panose="02040503050406030204" pitchFamily="18" charset="0"/>
                          </a:rPr>
                          <m:t>𝑠</m:t>
                        </m:r>
                      </m:sub>
                    </m:sSub>
                  </m:oMath>
                </a14:m>
                <a:r>
                  <a:rPr lang="en-US" altLang="en-US" dirty="0">
                    <a:sym typeface="WP Greek Century" pitchFamily="2" charset="2"/>
                  </a:rPr>
                  <a:t> </a:t>
                </a:r>
                <a:r>
                  <a:rPr lang="en-US" altLang="en-US" dirty="0"/>
                  <a:t>must be tested</a:t>
                </a:r>
              </a:p>
              <a:p>
                <a:pPr eaLnBrk="1" hangingPunct="1">
                  <a:defRPr/>
                </a:pPr>
                <a:endParaRPr lang="en-US" altLang="en-US" dirty="0"/>
              </a:p>
              <a:p>
                <a:pPr marL="0" indent="0" eaLnBrk="1" hangingPunct="1">
                  <a:buNone/>
                  <a:defRPr/>
                </a:pPr>
                <a14:m>
                  <m:oMathPara xmlns:m="http://schemas.openxmlformats.org/officeDocument/2006/math">
                    <m:oMathParaPr>
                      <m:jc m:val="centerGroup"/>
                    </m:oMathParaPr>
                    <m:oMath xmlns:m="http://schemas.openxmlformats.org/officeDocument/2006/math">
                      <m:r>
                        <m:rPr>
                          <m:nor/>
                        </m:rPr>
                        <a:rPr lang="zh-CN" altLang="en-US" smtClean="0">
                          <a:solidFill>
                            <a:schemeClr val="tx1"/>
                          </a:solidFill>
                          <a:latin typeface="Cambria Math" panose="02040503050406030204" pitchFamily="18" charset="0"/>
                        </a:rPr>
                        <m:t>if</m:t>
                      </m:r>
                      <m:r>
                        <m:rPr>
                          <m:nor/>
                        </m:rPr>
                        <a:rPr lang="zh-CN" altLang="en-US" smtClean="0">
                          <a:solidFill>
                            <a:schemeClr val="tx1"/>
                          </a:solidFill>
                          <a:latin typeface="Cambria Math" panose="02040503050406030204" pitchFamily="18" charset="0"/>
                        </a:rPr>
                        <m:t> </m:t>
                      </m:r>
                      <m:func>
                        <m:funcPr>
                          <m:ctrlPr>
                            <a:rPr lang="zh-CN" altLang="en-US" i="1">
                              <a:solidFill>
                                <a:schemeClr val="tx1"/>
                              </a:solidFill>
                              <a:latin typeface="Cambria Math" panose="02040503050406030204" pitchFamily="18" charset="0"/>
                            </a:rPr>
                          </m:ctrlPr>
                        </m:funcPr>
                        <m:fName>
                          <m:r>
                            <m:rPr>
                              <m:sty m:val="p"/>
                            </m:rPr>
                            <a:rPr lang="zh-CN" altLang="en-US">
                              <a:solidFill>
                                <a:schemeClr val="tx1"/>
                              </a:solidFill>
                              <a:latin typeface="Cambria Math" panose="02040503050406030204" pitchFamily="18" charset="0"/>
                            </a:rPr>
                            <m:t>cos</m:t>
                          </m:r>
                        </m:fName>
                        <m:e>
                          <m:r>
                            <a:rPr lang="zh-CN" altLang="en-US" i="1">
                              <a:solidFill>
                                <a:schemeClr val="tx1"/>
                              </a:solidFill>
                              <a:latin typeface="Cambria Math" panose="02040503050406030204" pitchFamily="18" charset="0"/>
                            </a:rPr>
                            <m:t>𝐻</m:t>
                          </m:r>
                        </m:e>
                      </m:func>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func>
                            <m:funcPr>
                              <m:ctrlPr>
                                <a:rPr lang="zh-CN" altLang="en-US" i="1">
                                  <a:solidFill>
                                    <a:schemeClr val="tx1"/>
                                  </a:solidFill>
                                  <a:latin typeface="Cambria Math" panose="02040503050406030204" pitchFamily="18" charset="0"/>
                                </a:rPr>
                              </m:ctrlPr>
                            </m:funcPr>
                            <m:fName>
                              <m:r>
                                <m:rPr>
                                  <m:sty m:val="p"/>
                                </m:rPr>
                                <a:rPr lang="zh-CN" altLang="en-US">
                                  <a:solidFill>
                                    <a:schemeClr val="tx1"/>
                                  </a:solidFill>
                                  <a:latin typeface="Cambria Math" panose="02040503050406030204" pitchFamily="18" charset="0"/>
                                </a:rPr>
                                <m:t>tan</m:t>
                              </m:r>
                            </m:fName>
                            <m:e>
                              <m:r>
                                <a:rPr lang="zh-CN" altLang="en-US" i="1">
                                  <a:solidFill>
                                    <a:schemeClr val="tx1"/>
                                  </a:solidFill>
                                  <a:latin typeface="Cambria Math" panose="02040503050406030204" pitchFamily="18" charset="0"/>
                                </a:rPr>
                                <m:t>𝛿</m:t>
                              </m:r>
                            </m:e>
                          </m:func>
                        </m:num>
                        <m:den>
                          <m:func>
                            <m:funcPr>
                              <m:ctrlPr>
                                <a:rPr lang="zh-CN" altLang="en-US" i="1">
                                  <a:solidFill>
                                    <a:schemeClr val="tx1"/>
                                  </a:solidFill>
                                  <a:latin typeface="Cambria Math" panose="02040503050406030204" pitchFamily="18" charset="0"/>
                                </a:rPr>
                              </m:ctrlPr>
                            </m:funcPr>
                            <m:fName>
                              <m:r>
                                <m:rPr>
                                  <m:sty m:val="p"/>
                                </m:rPr>
                                <a:rPr lang="zh-CN" altLang="en-US">
                                  <a:solidFill>
                                    <a:schemeClr val="tx1"/>
                                  </a:solidFill>
                                  <a:latin typeface="Cambria Math" panose="02040503050406030204" pitchFamily="18" charset="0"/>
                                </a:rPr>
                                <m:t>tan</m:t>
                              </m:r>
                            </m:fName>
                            <m:e>
                              <m:r>
                                <a:rPr lang="zh-CN" altLang="en-US" i="1">
                                  <a:solidFill>
                                    <a:schemeClr val="tx1"/>
                                  </a:solidFill>
                                  <a:latin typeface="Cambria Math" panose="02040503050406030204" pitchFamily="18" charset="0"/>
                                </a:rPr>
                                <m:t>𝐿</m:t>
                              </m:r>
                            </m:e>
                          </m:func>
                        </m:den>
                      </m:f>
                      <m:r>
                        <m:rPr>
                          <m:nor/>
                        </m:rPr>
                        <a:rPr lang="zh-CN" altLang="en-US">
                          <a:solidFill>
                            <a:schemeClr val="tx1"/>
                          </a:solidFill>
                          <a:latin typeface="Cambria Math" panose="02040503050406030204" pitchFamily="18" charset="0"/>
                        </a:rPr>
                        <m:t> </m:t>
                      </m:r>
                      <m:r>
                        <m:rPr>
                          <m:nor/>
                        </m:rPr>
                        <a:rPr lang="zh-CN" altLang="en-US">
                          <a:solidFill>
                            <a:schemeClr val="tx1"/>
                          </a:solidFill>
                          <a:latin typeface="Cambria Math" panose="02040503050406030204" pitchFamily="18" charset="0"/>
                        </a:rPr>
                        <m:t>then</m:t>
                      </m:r>
                      <m:r>
                        <m:rPr>
                          <m:nor/>
                        </m:rPr>
                        <a:rPr lang="zh-CN" altLang="en-US">
                          <a:solidFill>
                            <a:schemeClr val="tx1"/>
                          </a:solidFill>
                          <a:latin typeface="Cambria Math" panose="02040503050406030204" pitchFamily="18" charset="0"/>
                        </a:rPr>
                        <m:t> </m:t>
                      </m:r>
                      <m:d>
                        <m:dPr>
                          <m:begChr m:val="|"/>
                          <m:end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𝜙</m:t>
                              </m:r>
                            </m:e>
                            <m:sub>
                              <m:r>
                                <a:rPr lang="zh-CN" altLang="en-US" i="1">
                                  <a:solidFill>
                                    <a:schemeClr val="tx1"/>
                                  </a:solidFill>
                                  <a:latin typeface="Cambria Math" panose="02040503050406030204" pitchFamily="18" charset="0"/>
                                </a:rPr>
                                <m:t>𝑆</m:t>
                              </m:r>
                            </m:sub>
                          </m:sSub>
                        </m:e>
                      </m:d>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90</m:t>
                      </m:r>
                      <m:r>
                        <a:rPr lang="zh-CN" altLang="en-US" i="1">
                          <a:solidFill>
                            <a:schemeClr val="tx1"/>
                          </a:solidFill>
                          <a:latin typeface="Cambria Math" panose="02040503050406030204" pitchFamily="18" charset="0"/>
                        </a:rPr>
                        <m:t>°</m:t>
                      </m:r>
                      <m:r>
                        <m:rPr>
                          <m:nor/>
                        </m:rPr>
                        <a:rPr lang="zh-CN" altLang="en-US">
                          <a:solidFill>
                            <a:schemeClr val="tx1"/>
                          </a:solidFill>
                          <a:latin typeface="Cambria Math" panose="02040503050406030204" pitchFamily="18" charset="0"/>
                        </a:rPr>
                        <m:t>  </m:t>
                      </m:r>
                      <m:r>
                        <m:rPr>
                          <m:nor/>
                        </m:rPr>
                        <a:rPr lang="zh-CN" altLang="en-US">
                          <a:solidFill>
                            <a:schemeClr val="tx1"/>
                          </a:solidFill>
                          <a:latin typeface="Cambria Math" panose="02040503050406030204" pitchFamily="18" charset="0"/>
                        </a:rPr>
                        <m:t>otherwise</m:t>
                      </m:r>
                      <m:r>
                        <m:rPr>
                          <m:nor/>
                        </m:rPr>
                        <a:rPr lang="zh-CN" altLang="en-US">
                          <a:solidFill>
                            <a:schemeClr val="tx1"/>
                          </a:solidFill>
                          <a:latin typeface="Cambria Math" panose="02040503050406030204" pitchFamily="18" charset="0"/>
                        </a:rPr>
                        <m:t> </m:t>
                      </m:r>
                      <m:d>
                        <m:dPr>
                          <m:begChr m:val="|"/>
                          <m:end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𝜙</m:t>
                              </m:r>
                            </m:e>
                            <m:sub>
                              <m:r>
                                <a:rPr lang="zh-CN" altLang="en-US" i="1">
                                  <a:solidFill>
                                    <a:schemeClr val="tx1"/>
                                  </a:solidFill>
                                  <a:latin typeface="Cambria Math" panose="02040503050406030204" pitchFamily="18" charset="0"/>
                                </a:rPr>
                                <m:t>𝑆</m:t>
                              </m:r>
                            </m:sub>
                          </m:sSub>
                        </m:e>
                      </m:d>
                      <m:r>
                        <a:rPr lang="zh-CN" altLang="en-US" i="1">
                          <a:solidFill>
                            <a:schemeClr val="tx1"/>
                          </a:solidFill>
                          <a:latin typeface="Cambria Math" panose="02040503050406030204" pitchFamily="18" charset="0"/>
                        </a:rPr>
                        <m:t>&gt;</m:t>
                      </m:r>
                      <m:r>
                        <a:rPr lang="zh-CN" altLang="en-US" i="1">
                          <a:solidFill>
                            <a:schemeClr val="tx1"/>
                          </a:solidFill>
                          <a:latin typeface="Cambria Math" panose="02040503050406030204" pitchFamily="18" charset="0"/>
                        </a:rPr>
                        <m:t>90</m:t>
                      </m:r>
                      <m:r>
                        <a:rPr lang="zh-CN" altLang="en-US" i="1">
                          <a:solidFill>
                            <a:schemeClr val="tx1"/>
                          </a:solidFill>
                          <a:latin typeface="Cambria Math" panose="02040503050406030204" pitchFamily="18" charset="0"/>
                        </a:rPr>
                        <m:t>°</m:t>
                      </m:r>
                    </m:oMath>
                  </m:oMathPara>
                </a14:m>
                <a:endParaRPr lang="zh-CN" altLang="en-US" dirty="0">
                  <a:solidFill>
                    <a:schemeClr val="tx1"/>
                  </a:solidFill>
                </a:endParaRPr>
              </a:p>
              <a:p>
                <a:pPr marL="0" indent="0" eaLnBrk="1" hangingPunct="1">
                  <a:buNone/>
                  <a:defRPr/>
                </a:pPr>
                <a:endParaRPr lang="en-US" altLang="en-US" dirty="0">
                  <a:latin typeface="Times New Roman" pitchFamily="18" charset="0"/>
                  <a:ea typeface="+mn-ea"/>
                </a:endParaRPr>
              </a:p>
            </p:txBody>
          </p:sp>
        </mc:Choice>
        <mc:Fallback xmlns="">
          <p:sp>
            <p:nvSpPr>
              <p:cNvPr id="36867" name="Rectangle 4">
                <a:extLst>
                  <a:ext uri="{FF2B5EF4-FFF2-40B4-BE49-F238E27FC236}">
                    <a16:creationId xmlns:a16="http://schemas.microsoft.com/office/drawing/2014/main" id="{E5EE0786-0894-4938-8273-70FB44E49778}"/>
                  </a:ext>
                </a:extLst>
              </p:cNvPr>
              <p:cNvSpPr>
                <a:spLocks noGrp="1" noRot="1" noChangeAspect="1" noMove="1" noResize="1" noEditPoints="1" noAdjustHandles="1" noChangeArrowheads="1" noChangeShapeType="1" noTextEdit="1"/>
              </p:cNvSpPr>
              <p:nvPr>
                <p:ph idx="1"/>
              </p:nvPr>
            </p:nvSpPr>
            <p:spPr>
              <a:blipFill>
                <a:blip r:embed="rId2"/>
                <a:stretch>
                  <a:fillRect l="-1005" t="-984" r="-1159"/>
                </a:stretch>
              </a:blipFill>
            </p:spPr>
            <p:txBody>
              <a:bodyPr/>
              <a:lstStyle/>
              <a:p>
                <a:r>
                  <a:rPr lang="zh-CN"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B38660-4DF4-47EA-963E-0DD0CD841F1C}"/>
              </a:ext>
            </a:extLst>
          </p:cNvPr>
          <p:cNvSpPr>
            <a:spLocks noGrp="1"/>
          </p:cNvSpPr>
          <p:nvPr>
            <p:ph type="title"/>
          </p:nvPr>
        </p:nvSpPr>
        <p:spPr/>
        <p:txBody>
          <a:bodyPr/>
          <a:lstStyle/>
          <a:p>
            <a:r>
              <a:rPr lang="en-US" altLang="zh-CN" b="1" dirty="0"/>
              <a:t>Solar position at any time of day</a:t>
            </a:r>
            <a:endParaRPr lang="zh-CN" altLang="en-US" dirty="0"/>
          </a:p>
        </p:txBody>
      </p:sp>
      <p:sp>
        <p:nvSpPr>
          <p:cNvPr id="3" name="内容占位符 2">
            <a:extLst>
              <a:ext uri="{FF2B5EF4-FFF2-40B4-BE49-F238E27FC236}">
                <a16:creationId xmlns:a16="http://schemas.microsoft.com/office/drawing/2014/main" id="{A304530F-5333-4230-B9A5-14A088A20040}"/>
              </a:ext>
            </a:extLst>
          </p:cNvPr>
          <p:cNvSpPr>
            <a:spLocks noGrp="1"/>
          </p:cNvSpPr>
          <p:nvPr>
            <p:ph idx="1"/>
          </p:nvPr>
        </p:nvSpPr>
        <p:spPr/>
        <p:txBody>
          <a:bodyPr/>
          <a:lstStyle/>
          <a:p>
            <a:r>
              <a:rPr lang="en-US" altLang="zh-CN" dirty="0"/>
              <a:t>Solar altitude and azimuth angles for a given latitude can be conveniently portrayed in graphical form.</a:t>
            </a:r>
            <a:endParaRPr lang="zh-CN" altLang="en-US" dirty="0"/>
          </a:p>
        </p:txBody>
      </p:sp>
      <p:sp>
        <p:nvSpPr>
          <p:cNvPr id="4" name="灯片编号占位符 3">
            <a:extLst>
              <a:ext uri="{FF2B5EF4-FFF2-40B4-BE49-F238E27FC236}">
                <a16:creationId xmlns:a16="http://schemas.microsoft.com/office/drawing/2014/main" id="{AEF64585-3625-487E-B4B1-53CB2D581250}"/>
              </a:ext>
            </a:extLst>
          </p:cNvPr>
          <p:cNvSpPr>
            <a:spLocks noGrp="1"/>
          </p:cNvSpPr>
          <p:nvPr>
            <p:ph type="sldNum" sz="quarter" idx="12"/>
          </p:nvPr>
        </p:nvSpPr>
        <p:spPr/>
        <p:txBody>
          <a:bodyPr/>
          <a:lstStyle/>
          <a:p>
            <a:pPr>
              <a:defRPr/>
            </a:pPr>
            <a:fld id="{A5A7C52C-B8D8-46AC-9434-6888604DA894}" type="slidenum">
              <a:rPr lang="en-US" altLang="zh-CN" smtClean="0"/>
              <a:pPr>
                <a:defRPr/>
              </a:pPr>
              <a:t>31</a:t>
            </a:fld>
            <a:endParaRPr lang="en-US" altLang="zh-CN"/>
          </a:p>
        </p:txBody>
      </p:sp>
      <p:pic>
        <p:nvPicPr>
          <p:cNvPr id="5" name="图片 4">
            <a:extLst>
              <a:ext uri="{FF2B5EF4-FFF2-40B4-BE49-F238E27FC236}">
                <a16:creationId xmlns:a16="http://schemas.microsoft.com/office/drawing/2014/main" id="{EAB32B69-B480-4FE9-8084-253DDBC1B9D4}"/>
              </a:ext>
            </a:extLst>
          </p:cNvPr>
          <p:cNvPicPr>
            <a:picLocks noChangeAspect="1"/>
          </p:cNvPicPr>
          <p:nvPr/>
        </p:nvPicPr>
        <p:blipFill>
          <a:blip r:embed="rId2"/>
          <a:stretch>
            <a:fillRect/>
          </a:stretch>
        </p:blipFill>
        <p:spPr>
          <a:xfrm>
            <a:off x="1443037" y="2035949"/>
            <a:ext cx="6257925" cy="4358501"/>
          </a:xfrm>
          <a:prstGeom prst="rect">
            <a:avLst/>
          </a:prstGeom>
        </p:spPr>
      </p:pic>
    </p:spTree>
    <p:extLst>
      <p:ext uri="{BB962C8B-B14F-4D97-AF65-F5344CB8AC3E}">
        <p14:creationId xmlns:p14="http://schemas.microsoft.com/office/powerpoint/2010/main" val="300074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639CC36-D2E2-404D-95C0-425C3E00D608}"/>
              </a:ext>
            </a:extLst>
          </p:cNvPr>
          <p:cNvSpPr>
            <a:spLocks noGrp="1"/>
          </p:cNvSpPr>
          <p:nvPr>
            <p:ph type="title"/>
          </p:nvPr>
        </p:nvSpPr>
        <p:spPr/>
        <p:txBody>
          <a:bodyPr anchor="ctr"/>
          <a:lstStyle/>
          <a:p>
            <a:pPr eaLnBrk="1" hangingPunct="1">
              <a:defRPr/>
            </a:pPr>
            <a:r>
              <a:rPr lang="en-US" dirty="0">
                <a:latin typeface="Times New Roman" charset="0"/>
                <a:ea typeface="+mj-ea"/>
              </a:rPr>
              <a:t>Sun Path Diagrams for Shading Analysis</a:t>
            </a:r>
          </a:p>
        </p:txBody>
      </p:sp>
      <p:sp>
        <p:nvSpPr>
          <p:cNvPr id="44035" name="Content Placeholder 2">
            <a:extLst>
              <a:ext uri="{FF2B5EF4-FFF2-40B4-BE49-F238E27FC236}">
                <a16:creationId xmlns:a16="http://schemas.microsoft.com/office/drawing/2014/main" id="{F07F9E17-D634-436A-A243-1C8441FA9831}"/>
              </a:ext>
            </a:extLst>
          </p:cNvPr>
          <p:cNvSpPr>
            <a:spLocks noGrp="1"/>
          </p:cNvSpPr>
          <p:nvPr>
            <p:ph idx="1"/>
          </p:nvPr>
        </p:nvSpPr>
        <p:spPr/>
        <p:txBody>
          <a:bodyPr/>
          <a:lstStyle/>
          <a:p>
            <a:pPr eaLnBrk="1" hangingPunct="1">
              <a:defRPr/>
            </a:pPr>
            <a:r>
              <a:rPr lang="en-US" dirty="0">
                <a:latin typeface="Times New Roman" charset="0"/>
                <a:ea typeface="+mn-ea"/>
              </a:rPr>
              <a:t>Now we know how to locate the sun in the sky at any time; this is useful for perfect tracking of the solar rays</a:t>
            </a:r>
          </a:p>
          <a:p>
            <a:pPr eaLnBrk="1" hangingPunct="1">
              <a:defRPr/>
            </a:pPr>
            <a:r>
              <a:rPr lang="en-US" dirty="0">
                <a:latin typeface="Times New Roman" charset="0"/>
                <a:ea typeface="+mn-ea"/>
              </a:rPr>
              <a:t>This can also help determine what sites will be in the shade at any time</a:t>
            </a:r>
          </a:p>
          <a:p>
            <a:pPr eaLnBrk="1" hangingPunct="1">
              <a:defRPr/>
            </a:pPr>
            <a:r>
              <a:rPr lang="en-US" dirty="0">
                <a:latin typeface="Times New Roman" charset="0"/>
                <a:ea typeface="+mn-ea"/>
              </a:rPr>
              <a:t>Sketch the azimuth and altitude angles of trees, buildings, and other obstructions</a:t>
            </a:r>
          </a:p>
          <a:p>
            <a:pPr eaLnBrk="1" hangingPunct="1">
              <a:defRPr/>
            </a:pPr>
            <a:r>
              <a:rPr lang="en-US" dirty="0">
                <a:latin typeface="Times New Roman" charset="0"/>
                <a:ea typeface="+mn-ea"/>
              </a:rPr>
              <a:t>Sections of the sun path diagram that are covered indicate times when the site will be in the shade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4DD65F-8E40-4415-A33C-9DC426E86EA1}"/>
              </a:ext>
            </a:extLst>
          </p:cNvPr>
          <p:cNvSpPr>
            <a:spLocks noGrp="1" noChangeArrowheads="1"/>
          </p:cNvSpPr>
          <p:nvPr>
            <p:ph type="title"/>
          </p:nvPr>
        </p:nvSpPr>
        <p:spPr/>
        <p:txBody>
          <a:bodyPr anchor="ctr"/>
          <a:lstStyle/>
          <a:p>
            <a:pPr eaLnBrk="1" hangingPunct="1">
              <a:defRPr/>
            </a:pPr>
            <a:r>
              <a:rPr lang="en-US" dirty="0">
                <a:latin typeface="Times New Roman" charset="0"/>
                <a:ea typeface="+mj-ea"/>
              </a:rPr>
              <a:t>Maximize your Solar Window</a:t>
            </a:r>
          </a:p>
        </p:txBody>
      </p:sp>
      <p:pic>
        <p:nvPicPr>
          <p:cNvPr id="45059" name="Picture 4">
            <a:extLst>
              <a:ext uri="{FF2B5EF4-FFF2-40B4-BE49-F238E27FC236}">
                <a16:creationId xmlns:a16="http://schemas.microsoft.com/office/drawing/2014/main" id="{3FD2C348-7267-4CB8-98A9-B250E95C9B26}"/>
              </a:ext>
            </a:extLst>
          </p:cNvPr>
          <p:cNvPicPr>
            <a:picLocks noGrp="1" noChangeAspect="1" noChangeArrowheads="1"/>
          </p:cNvPicPr>
          <p:nvPr>
            <p:ph idx="1"/>
          </p:nvPr>
        </p:nvPicPr>
        <p:blipFill>
          <a:blip r:embed="rId2"/>
          <a:stretch>
            <a:fillRect/>
          </a:stretch>
        </p:blipFill>
        <p:spPr>
          <a:xfrm>
            <a:off x="1458986" y="1219200"/>
            <a:ext cx="6226027" cy="4957763"/>
          </a:xfrm>
          <a:ln w="28575">
            <a:solidFill>
              <a:schemeClr val="tx1"/>
            </a:solidFill>
            <a:miter lim="800000"/>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4CF09B-A7AD-4DAA-80D5-84C9EC33C680}"/>
              </a:ext>
            </a:extLst>
          </p:cNvPr>
          <p:cNvSpPr>
            <a:spLocks noGrp="1"/>
          </p:cNvSpPr>
          <p:nvPr>
            <p:ph type="title"/>
          </p:nvPr>
        </p:nvSpPr>
        <p:spPr/>
        <p:txBody>
          <a:bodyPr/>
          <a:lstStyle/>
          <a:p>
            <a:r>
              <a:rPr lang="en-US" altLang="zh-CN" dirty="0">
                <a:latin typeface="Times New Roman" charset="0"/>
              </a:rPr>
              <a:t>Sun Path Diagrams for Shading Analysis</a:t>
            </a:r>
            <a:endParaRPr lang="zh-CN" altLang="en-US" dirty="0"/>
          </a:p>
        </p:txBody>
      </p:sp>
      <p:sp>
        <p:nvSpPr>
          <p:cNvPr id="3" name="内容占位符 2">
            <a:extLst>
              <a:ext uri="{FF2B5EF4-FFF2-40B4-BE49-F238E27FC236}">
                <a16:creationId xmlns:a16="http://schemas.microsoft.com/office/drawing/2014/main" id="{C6137D24-45F0-4625-8BD2-909E4D155B4A}"/>
              </a:ext>
            </a:extLst>
          </p:cNvPr>
          <p:cNvSpPr>
            <a:spLocks noGrp="1"/>
          </p:cNvSpPr>
          <p:nvPr>
            <p:ph idx="1"/>
          </p:nvPr>
        </p:nvSpPr>
        <p:spPr/>
        <p:txBody>
          <a:bodyPr/>
          <a:lstStyle/>
          <a:p>
            <a:r>
              <a:rPr lang="en-US" altLang="zh-CN" dirty="0"/>
              <a:t>Superposition of obstructions: tying the plumb-bob onto the protractor so that when you sight along the top edge of the protractor the plumb-bob hangs down and provides the altitude angle of the top of the obstruction.</a:t>
            </a:r>
            <a:endParaRPr lang="zh-CN" altLang="en-US" dirty="0"/>
          </a:p>
        </p:txBody>
      </p:sp>
      <p:sp>
        <p:nvSpPr>
          <p:cNvPr id="4" name="灯片编号占位符 3">
            <a:extLst>
              <a:ext uri="{FF2B5EF4-FFF2-40B4-BE49-F238E27FC236}">
                <a16:creationId xmlns:a16="http://schemas.microsoft.com/office/drawing/2014/main" id="{34CBCD7C-EA28-4077-B769-BA623ABF89F1}"/>
              </a:ext>
            </a:extLst>
          </p:cNvPr>
          <p:cNvSpPr>
            <a:spLocks noGrp="1"/>
          </p:cNvSpPr>
          <p:nvPr>
            <p:ph type="sldNum" sz="quarter" idx="12"/>
          </p:nvPr>
        </p:nvSpPr>
        <p:spPr/>
        <p:txBody>
          <a:bodyPr/>
          <a:lstStyle/>
          <a:p>
            <a:pPr>
              <a:defRPr/>
            </a:pPr>
            <a:fld id="{A5A7C52C-B8D8-46AC-9434-6888604DA894}" type="slidenum">
              <a:rPr lang="en-US" altLang="zh-CN" smtClean="0"/>
              <a:pPr>
                <a:defRPr/>
              </a:pPr>
              <a:t>34</a:t>
            </a:fld>
            <a:endParaRPr lang="en-US" altLang="zh-CN"/>
          </a:p>
        </p:txBody>
      </p:sp>
      <p:pic>
        <p:nvPicPr>
          <p:cNvPr id="5" name="图片 4">
            <a:extLst>
              <a:ext uri="{FF2B5EF4-FFF2-40B4-BE49-F238E27FC236}">
                <a16:creationId xmlns:a16="http://schemas.microsoft.com/office/drawing/2014/main" id="{531497AB-2F37-47D5-84B7-8FF18A030DA2}"/>
              </a:ext>
            </a:extLst>
          </p:cNvPr>
          <p:cNvPicPr>
            <a:picLocks noChangeAspect="1"/>
          </p:cNvPicPr>
          <p:nvPr/>
        </p:nvPicPr>
        <p:blipFill>
          <a:blip r:embed="rId2"/>
          <a:stretch>
            <a:fillRect/>
          </a:stretch>
        </p:blipFill>
        <p:spPr>
          <a:xfrm>
            <a:off x="1033462" y="3124200"/>
            <a:ext cx="7077075" cy="2809875"/>
          </a:xfrm>
          <a:prstGeom prst="rect">
            <a:avLst/>
          </a:prstGeom>
        </p:spPr>
      </p:pic>
    </p:spTree>
    <p:extLst>
      <p:ext uri="{BB962C8B-B14F-4D97-AF65-F5344CB8AC3E}">
        <p14:creationId xmlns:p14="http://schemas.microsoft.com/office/powerpoint/2010/main" val="28687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BAEC5B-15ED-4ABA-A897-BB496D0B03BF}"/>
              </a:ext>
            </a:extLst>
          </p:cNvPr>
          <p:cNvSpPr>
            <a:spLocks noGrp="1"/>
          </p:cNvSpPr>
          <p:nvPr>
            <p:ph type="title"/>
          </p:nvPr>
        </p:nvSpPr>
        <p:spPr/>
        <p:txBody>
          <a:bodyPr/>
          <a:lstStyle/>
          <a:p>
            <a:r>
              <a:rPr lang="en-US" altLang="zh-CN" dirty="0">
                <a:latin typeface="Times New Roman" charset="0"/>
              </a:rPr>
              <a:t>Sun Path Diagrams for Shading Analysis</a:t>
            </a:r>
            <a:endParaRPr lang="zh-CN" altLang="en-US" dirty="0"/>
          </a:p>
        </p:txBody>
      </p:sp>
      <p:sp>
        <p:nvSpPr>
          <p:cNvPr id="3" name="内容占位符 2">
            <a:extLst>
              <a:ext uri="{FF2B5EF4-FFF2-40B4-BE49-F238E27FC236}">
                <a16:creationId xmlns:a16="http://schemas.microsoft.com/office/drawing/2014/main" id="{07C4062D-DDCA-4207-90E4-F56F6536D12D}"/>
              </a:ext>
            </a:extLst>
          </p:cNvPr>
          <p:cNvSpPr>
            <a:spLocks noGrp="1"/>
          </p:cNvSpPr>
          <p:nvPr>
            <p:ph idx="1"/>
          </p:nvPr>
        </p:nvSpPr>
        <p:spPr/>
        <p:txBody>
          <a:bodyPr/>
          <a:lstStyle/>
          <a:p>
            <a:r>
              <a:rPr lang="en-US" altLang="zh-CN" sz="2000" dirty="0"/>
              <a:t>The site is a proposed solar house with a couple of trees to the southeast and a small building to the southwest. In this example, the site receives full sun all day long from February through October. From November through January, about one hour’s worth of sun is lost from around 8:30 a.m. to 9:30 a.m., and the small building shades the site after about 3 o’clock in the afternoon.</a:t>
            </a:r>
            <a:endParaRPr lang="zh-CN" altLang="en-US" sz="2000" dirty="0"/>
          </a:p>
        </p:txBody>
      </p:sp>
      <p:sp>
        <p:nvSpPr>
          <p:cNvPr id="4" name="灯片编号占位符 3">
            <a:extLst>
              <a:ext uri="{FF2B5EF4-FFF2-40B4-BE49-F238E27FC236}">
                <a16:creationId xmlns:a16="http://schemas.microsoft.com/office/drawing/2014/main" id="{92BEE081-0D09-441C-B890-D1B387ABE0E4}"/>
              </a:ext>
            </a:extLst>
          </p:cNvPr>
          <p:cNvSpPr>
            <a:spLocks noGrp="1"/>
          </p:cNvSpPr>
          <p:nvPr>
            <p:ph type="sldNum" sz="quarter" idx="12"/>
          </p:nvPr>
        </p:nvSpPr>
        <p:spPr/>
        <p:txBody>
          <a:bodyPr/>
          <a:lstStyle/>
          <a:p>
            <a:pPr>
              <a:defRPr/>
            </a:pPr>
            <a:fld id="{A5A7C52C-B8D8-46AC-9434-6888604DA894}" type="slidenum">
              <a:rPr lang="en-US" altLang="zh-CN" smtClean="0"/>
              <a:pPr>
                <a:defRPr/>
              </a:pPr>
              <a:t>35</a:t>
            </a:fld>
            <a:endParaRPr lang="en-US" altLang="zh-CN"/>
          </a:p>
        </p:txBody>
      </p:sp>
      <p:pic>
        <p:nvPicPr>
          <p:cNvPr id="5" name="图片 4">
            <a:extLst>
              <a:ext uri="{FF2B5EF4-FFF2-40B4-BE49-F238E27FC236}">
                <a16:creationId xmlns:a16="http://schemas.microsoft.com/office/drawing/2014/main" id="{D1AC1FA6-8519-488C-98BF-55D039013EAE}"/>
              </a:ext>
            </a:extLst>
          </p:cNvPr>
          <p:cNvPicPr>
            <a:picLocks noChangeAspect="1"/>
          </p:cNvPicPr>
          <p:nvPr/>
        </p:nvPicPr>
        <p:blipFill>
          <a:blip r:embed="rId2"/>
          <a:stretch>
            <a:fillRect/>
          </a:stretch>
        </p:blipFill>
        <p:spPr>
          <a:xfrm>
            <a:off x="2000250" y="3122002"/>
            <a:ext cx="5143500" cy="3659798"/>
          </a:xfrm>
          <a:prstGeom prst="rect">
            <a:avLst/>
          </a:prstGeom>
        </p:spPr>
      </p:pic>
    </p:spTree>
    <p:extLst>
      <p:ext uri="{BB962C8B-B14F-4D97-AF65-F5344CB8AC3E}">
        <p14:creationId xmlns:p14="http://schemas.microsoft.com/office/powerpoint/2010/main" val="3284597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7BFC9-7D84-42DD-BCFE-7C9A91D0699D}"/>
              </a:ext>
            </a:extLst>
          </p:cNvPr>
          <p:cNvSpPr>
            <a:spLocks noGrp="1"/>
          </p:cNvSpPr>
          <p:nvPr>
            <p:ph type="title"/>
          </p:nvPr>
        </p:nvSpPr>
        <p:spPr/>
        <p:txBody>
          <a:bodyPr/>
          <a:lstStyle/>
          <a:p>
            <a:r>
              <a:rPr lang="en-US" altLang="zh-CN" dirty="0">
                <a:latin typeface="Times New Roman" charset="0"/>
              </a:rPr>
              <a:t>Sun Path Diagrams for Shading Analysis</a:t>
            </a:r>
            <a:endParaRPr lang="zh-CN" altLang="en-US" dirty="0"/>
          </a:p>
        </p:txBody>
      </p:sp>
      <p:sp>
        <p:nvSpPr>
          <p:cNvPr id="3" name="内容占位符 2">
            <a:extLst>
              <a:ext uri="{FF2B5EF4-FFF2-40B4-BE49-F238E27FC236}">
                <a16:creationId xmlns:a16="http://schemas.microsoft.com/office/drawing/2014/main" id="{448A4F9A-788C-4357-BC26-A97A65593115}"/>
              </a:ext>
            </a:extLst>
          </p:cNvPr>
          <p:cNvSpPr>
            <a:spLocks noGrp="1"/>
          </p:cNvSpPr>
          <p:nvPr>
            <p:ph idx="1"/>
          </p:nvPr>
        </p:nvSpPr>
        <p:spPr/>
        <p:txBody>
          <a:bodyPr/>
          <a:lstStyle/>
          <a:p>
            <a:r>
              <a:rPr lang="en-US" altLang="zh-CN" dirty="0"/>
              <a:t>The following table shows an example of the hour-by-hour </a:t>
            </a:r>
            <a:r>
              <a:rPr lang="en-US" altLang="zh-CN" dirty="0" err="1"/>
              <a:t>insolations</a:t>
            </a:r>
            <a:r>
              <a:rPr lang="en-US" altLang="zh-CN" dirty="0"/>
              <a:t> available on a clear day in January at 40◦ latitude for south-facing collectors with fixed tilt angle, or for collectors mounted on 1-axis or 2-axis tracking systems.</a:t>
            </a:r>
            <a:endParaRPr lang="zh-CN" altLang="en-US" dirty="0"/>
          </a:p>
        </p:txBody>
      </p:sp>
      <p:sp>
        <p:nvSpPr>
          <p:cNvPr id="4" name="灯片编号占位符 3">
            <a:extLst>
              <a:ext uri="{FF2B5EF4-FFF2-40B4-BE49-F238E27FC236}">
                <a16:creationId xmlns:a16="http://schemas.microsoft.com/office/drawing/2014/main" id="{53A80D8A-DE3A-4C0E-B9A5-4BDCBB5AF0B0}"/>
              </a:ext>
            </a:extLst>
          </p:cNvPr>
          <p:cNvSpPr>
            <a:spLocks noGrp="1"/>
          </p:cNvSpPr>
          <p:nvPr>
            <p:ph type="sldNum" sz="quarter" idx="12"/>
          </p:nvPr>
        </p:nvSpPr>
        <p:spPr/>
        <p:txBody>
          <a:bodyPr/>
          <a:lstStyle/>
          <a:p>
            <a:pPr>
              <a:defRPr/>
            </a:pPr>
            <a:fld id="{A5A7C52C-B8D8-46AC-9434-6888604DA894}" type="slidenum">
              <a:rPr lang="en-US" altLang="zh-CN" smtClean="0"/>
              <a:pPr>
                <a:defRPr/>
              </a:pPr>
              <a:t>36</a:t>
            </a:fld>
            <a:endParaRPr lang="en-US" altLang="zh-CN"/>
          </a:p>
        </p:txBody>
      </p:sp>
      <p:pic>
        <p:nvPicPr>
          <p:cNvPr id="6" name="图片 5">
            <a:extLst>
              <a:ext uri="{FF2B5EF4-FFF2-40B4-BE49-F238E27FC236}">
                <a16:creationId xmlns:a16="http://schemas.microsoft.com/office/drawing/2014/main" id="{E314642E-A7B2-4029-8E04-DB59F41151BD}"/>
              </a:ext>
            </a:extLst>
          </p:cNvPr>
          <p:cNvPicPr>
            <a:picLocks noChangeAspect="1"/>
          </p:cNvPicPr>
          <p:nvPr/>
        </p:nvPicPr>
        <p:blipFill>
          <a:blip r:embed="rId2"/>
          <a:stretch>
            <a:fillRect/>
          </a:stretch>
        </p:blipFill>
        <p:spPr>
          <a:xfrm>
            <a:off x="785812" y="3054350"/>
            <a:ext cx="7572375" cy="3438525"/>
          </a:xfrm>
          <a:prstGeom prst="rect">
            <a:avLst/>
          </a:prstGeom>
        </p:spPr>
      </p:pic>
    </p:spTree>
    <p:extLst>
      <p:ext uri="{BB962C8B-B14F-4D97-AF65-F5344CB8AC3E}">
        <p14:creationId xmlns:p14="http://schemas.microsoft.com/office/powerpoint/2010/main" val="1935651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C408532-DC59-481A-A956-6E2B60C96634}"/>
              </a:ext>
            </a:extLst>
          </p:cNvPr>
          <p:cNvSpPr>
            <a:spLocks noGrp="1" noChangeArrowheads="1"/>
          </p:cNvSpPr>
          <p:nvPr>
            <p:ph type="title"/>
          </p:nvPr>
        </p:nvSpPr>
        <p:spPr/>
        <p:txBody>
          <a:bodyPr anchor="ctr"/>
          <a:lstStyle/>
          <a:p>
            <a:pPr eaLnBrk="1" hangingPunct="1">
              <a:defRPr/>
            </a:pPr>
            <a:r>
              <a:rPr lang="en-US">
                <a:latin typeface="Times New Roman" charset="0"/>
                <a:ea typeface="+mj-ea"/>
              </a:rPr>
              <a:t>California Solar Shade Control Act</a:t>
            </a:r>
          </a:p>
        </p:txBody>
      </p:sp>
      <p:sp>
        <p:nvSpPr>
          <p:cNvPr id="2" name="内容占位符 1">
            <a:extLst>
              <a:ext uri="{FF2B5EF4-FFF2-40B4-BE49-F238E27FC236}">
                <a16:creationId xmlns:a16="http://schemas.microsoft.com/office/drawing/2014/main" id="{DFE3813F-8812-4275-AC5E-D673E88DC935}"/>
              </a:ext>
            </a:extLst>
          </p:cNvPr>
          <p:cNvSpPr>
            <a:spLocks noGrp="1"/>
          </p:cNvSpPr>
          <p:nvPr>
            <p:ph idx="1"/>
          </p:nvPr>
        </p:nvSpPr>
        <p:spPr/>
        <p:txBody>
          <a:bodyPr/>
          <a:lstStyle/>
          <a:p>
            <a:pPr eaLnBrk="1" hangingPunct="1">
              <a:buFontTx/>
              <a:buChar char="•"/>
            </a:pPr>
            <a:r>
              <a:rPr lang="en-US" altLang="zh-CN" dirty="0"/>
              <a:t>The shading of solar collectors has been an area of legal and legislative concern (e.g., a neighbor’s tree is blocking a solar panel)</a:t>
            </a:r>
          </a:p>
          <a:p>
            <a:pPr eaLnBrk="1" hangingPunct="1">
              <a:buFontTx/>
              <a:buChar char="•"/>
            </a:pPr>
            <a:r>
              <a:rPr lang="en-US" altLang="zh-CN" dirty="0"/>
              <a:t>California has the Solar Shade Control Act (1979) to address this issue</a:t>
            </a:r>
          </a:p>
          <a:p>
            <a:pPr lvl="1" eaLnBrk="1" hangingPunct="1">
              <a:buClrTx/>
              <a:buSzTx/>
            </a:pPr>
            <a:r>
              <a:rPr lang="en-US" altLang="zh-CN" dirty="0">
                <a:latin typeface="Times New Roman" panose="02020603050405020304" pitchFamily="18" charset="0"/>
              </a:rPr>
              <a:t>No new trees and shrubs can be placed on neighboring property that would cast a shadow greater than 10 percent of a collector absorption area between the hours of 10 am and 2 pm.</a:t>
            </a:r>
          </a:p>
          <a:p>
            <a:pPr lvl="1" eaLnBrk="1" hangingPunct="1">
              <a:buClrTx/>
              <a:buSzTx/>
            </a:pPr>
            <a:r>
              <a:rPr lang="en-US" altLang="zh-CN" dirty="0">
                <a:latin typeface="Times New Roman" panose="02020603050405020304" pitchFamily="18" charset="0"/>
              </a:rPr>
              <a:t>Exceptions are made if the tree is on designated timberland, or the tree provides passive cooling with net energy savings exceeding that of the shaded collector </a:t>
            </a:r>
          </a:p>
          <a:p>
            <a:pPr lvl="1" eaLnBrk="1" hangingPunct="1">
              <a:buClrTx/>
              <a:buSzTx/>
            </a:pPr>
            <a:r>
              <a:rPr lang="en-US" altLang="zh-CN" dirty="0">
                <a:latin typeface="Times New Roman" panose="02020603050405020304" pitchFamily="18" charset="0"/>
              </a:rPr>
              <a:t>First people were convicted in 2008 because of their redwoods</a:t>
            </a:r>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9505E2-8DC3-499A-B7BE-26998DB02A3D}"/>
              </a:ext>
            </a:extLst>
          </p:cNvPr>
          <p:cNvSpPr>
            <a:spLocks noGrp="1" noChangeArrowheads="1"/>
          </p:cNvSpPr>
          <p:nvPr>
            <p:ph type="title"/>
          </p:nvPr>
        </p:nvSpPr>
        <p:spPr/>
        <p:txBody>
          <a:bodyPr anchor="ctr"/>
          <a:lstStyle/>
          <a:p>
            <a:pPr eaLnBrk="1" hangingPunct="1">
              <a:defRPr/>
            </a:pPr>
            <a:r>
              <a:rPr lang="en-US" sz="2400" dirty="0">
                <a:latin typeface="Times New Roman" charset="0"/>
                <a:ea typeface="+mj-ea"/>
              </a:rPr>
              <a:t>The Guilty Trees were Subject to Court Ordered Pruning</a:t>
            </a:r>
          </a:p>
        </p:txBody>
      </p:sp>
      <p:pic>
        <p:nvPicPr>
          <p:cNvPr id="51203" name="Picture 5" descr="07redwood">
            <a:extLst>
              <a:ext uri="{FF2B5EF4-FFF2-40B4-BE49-F238E27FC236}">
                <a16:creationId xmlns:a16="http://schemas.microsoft.com/office/drawing/2014/main" id="{2ED891C3-C036-4A5F-8393-4989E7321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95450"/>
            <a:ext cx="5715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7" descr="07redwood">
            <a:extLst>
              <a:ext uri="{FF2B5EF4-FFF2-40B4-BE49-F238E27FC236}">
                <a16:creationId xmlns:a16="http://schemas.microsoft.com/office/drawing/2014/main" id="{B0F927F1-3C4C-48E0-8999-337490015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27479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76F37E7A-7630-496E-A6FF-D8285CCD9F49}"/>
              </a:ext>
            </a:extLst>
          </p:cNvPr>
          <p:cNvSpPr txBox="1">
            <a:spLocks noChangeArrowheads="1"/>
          </p:cNvSpPr>
          <p:nvPr/>
        </p:nvSpPr>
        <p:spPr bwMode="auto">
          <a:xfrm>
            <a:off x="517525" y="6061075"/>
            <a:ext cx="279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Font typeface="Wingdings" panose="05000000000000000000" pitchFamily="2" charset="2"/>
              <a:buNone/>
            </a:pPr>
            <a:r>
              <a:rPr lang="en-US" altLang="en-US" sz="2000">
                <a:latin typeface="Times New Roman" panose="02020603050405020304" pitchFamily="18" charset="0"/>
              </a:rPr>
              <a:t>Source: NYTimes, 4/7/08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a:extLst>
              <a:ext uri="{FF2B5EF4-FFF2-40B4-BE49-F238E27FC236}">
                <a16:creationId xmlns:a16="http://schemas.microsoft.com/office/drawing/2014/main" id="{586C30EC-F486-4478-B3E2-0DF43CCAA7DD}"/>
              </a:ext>
            </a:extLst>
          </p:cNvPr>
          <p:cNvSpPr>
            <a:spLocks noGrp="1"/>
          </p:cNvSpPr>
          <p:nvPr>
            <p:ph type="title"/>
          </p:nvPr>
        </p:nvSpPr>
        <p:spPr/>
        <p:txBody>
          <a:bodyPr/>
          <a:lstStyle/>
          <a:p>
            <a:pPr eaLnBrk="1" hangingPunct="1">
              <a:defRPr/>
            </a:pPr>
            <a:r>
              <a:rPr lang="en-US" altLang="zh-CN" dirty="0">
                <a:latin typeface="Times New Roman" pitchFamily="18" charset="0"/>
                <a:cs typeface="Times New Roman" pitchFamily="18" charset="0"/>
              </a:rPr>
              <a:t>Shading Analysis Using Shadow Diagrams</a:t>
            </a:r>
            <a:endParaRPr lang="zh-CN" altLang="en-US" dirty="0">
              <a:latin typeface="Times New Roman" pitchFamily="18" charset="0"/>
              <a:cs typeface="Times New Roman" pitchFamily="18" charset="0"/>
            </a:endParaRPr>
          </a:p>
        </p:txBody>
      </p:sp>
      <p:sp>
        <p:nvSpPr>
          <p:cNvPr id="54275" name="文本框 4">
            <a:extLst>
              <a:ext uri="{FF2B5EF4-FFF2-40B4-BE49-F238E27FC236}">
                <a16:creationId xmlns:a16="http://schemas.microsoft.com/office/drawing/2014/main" id="{E8FC9B75-40C6-488B-BB6C-3DC04D34777A}"/>
              </a:ext>
            </a:extLst>
          </p:cNvPr>
          <p:cNvSpPr txBox="1">
            <a:spLocks noChangeArrowheads="1"/>
          </p:cNvSpPr>
          <p:nvPr/>
        </p:nvSpPr>
        <p:spPr bwMode="auto">
          <a:xfrm>
            <a:off x="304800" y="49530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r>
              <a:rPr lang="en-US" altLang="zh-CN">
                <a:latin typeface="Times New Roman" panose="02020603050405020304" pitchFamily="18" charset="0"/>
                <a:cs typeface="Times New Roman" panose="02020603050405020304" pitchFamily="18" charset="0"/>
              </a:rPr>
              <a:t>The start of a shadow diagram for a particular day of the year at a particular location</a:t>
            </a:r>
            <a:endParaRPr lang="zh-CN" altLang="en-US">
              <a:latin typeface="Times New Roman" panose="02020603050405020304" pitchFamily="18" charset="0"/>
              <a:cs typeface="Times New Roman" panose="02020603050405020304" pitchFamily="18" charset="0"/>
            </a:endParaRPr>
          </a:p>
        </p:txBody>
      </p:sp>
      <p:pic>
        <p:nvPicPr>
          <p:cNvPr id="8" name="内容占位符 7">
            <a:extLst>
              <a:ext uri="{FF2B5EF4-FFF2-40B4-BE49-F238E27FC236}">
                <a16:creationId xmlns:a16="http://schemas.microsoft.com/office/drawing/2014/main" id="{1637FAC5-90F2-4457-B616-19CA788EF055}"/>
              </a:ext>
            </a:extLst>
          </p:cNvPr>
          <p:cNvPicPr>
            <a:picLocks noGrp="1" noChangeAspect="1"/>
          </p:cNvPicPr>
          <p:nvPr>
            <p:ph idx="1"/>
          </p:nvPr>
        </p:nvPicPr>
        <p:blipFill>
          <a:blip r:embed="rId2"/>
          <a:stretch>
            <a:fillRect/>
          </a:stretch>
        </p:blipFill>
        <p:spPr>
          <a:xfrm>
            <a:off x="628650" y="1812573"/>
            <a:ext cx="7886700" cy="26451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7DBA64-3692-4760-B8B0-CAA2FDC2A74F}"/>
              </a:ext>
            </a:extLst>
          </p:cNvPr>
          <p:cNvSpPr>
            <a:spLocks noGrp="1"/>
          </p:cNvSpPr>
          <p:nvPr>
            <p:ph type="title"/>
          </p:nvPr>
        </p:nvSpPr>
        <p:spPr/>
        <p:txBody>
          <a:bodyPr/>
          <a:lstStyle/>
          <a:p>
            <a:r>
              <a:rPr lang="en-US" altLang="zh-CN" dirty="0"/>
              <a:t>The solar resource</a:t>
            </a:r>
            <a:endParaRPr lang="zh-CN" altLang="en-US" dirty="0"/>
          </a:p>
        </p:txBody>
      </p:sp>
      <p:sp>
        <p:nvSpPr>
          <p:cNvPr id="3" name="内容占位符 2">
            <a:extLst>
              <a:ext uri="{FF2B5EF4-FFF2-40B4-BE49-F238E27FC236}">
                <a16:creationId xmlns:a16="http://schemas.microsoft.com/office/drawing/2014/main" id="{FBAEFC35-80F0-49CC-B246-593AF775CFC5}"/>
              </a:ext>
            </a:extLst>
          </p:cNvPr>
          <p:cNvSpPr>
            <a:spLocks noGrp="1"/>
          </p:cNvSpPr>
          <p:nvPr>
            <p:ph idx="1"/>
          </p:nvPr>
        </p:nvSpPr>
        <p:spPr/>
        <p:txBody>
          <a:bodyPr/>
          <a:lstStyle/>
          <a:p>
            <a:r>
              <a:rPr lang="en-US" altLang="zh-CN" dirty="0"/>
              <a:t>The Earth receives 174 petawatts (PW) of incoming solar radiation (insolation) at the upper atmosphere. Approximately 30% is reflected back to space while the rest is absorbed by clouds, oceans and land masses</a:t>
            </a:r>
            <a:endParaRPr lang="zh-CN" altLang="en-US" dirty="0"/>
          </a:p>
        </p:txBody>
      </p:sp>
      <p:sp>
        <p:nvSpPr>
          <p:cNvPr id="4" name="灯片编号占位符 3">
            <a:extLst>
              <a:ext uri="{FF2B5EF4-FFF2-40B4-BE49-F238E27FC236}">
                <a16:creationId xmlns:a16="http://schemas.microsoft.com/office/drawing/2014/main" id="{68389BDF-C5B3-4F9F-B3B1-F605B5A7EB8D}"/>
              </a:ext>
            </a:extLst>
          </p:cNvPr>
          <p:cNvSpPr>
            <a:spLocks noGrp="1"/>
          </p:cNvSpPr>
          <p:nvPr>
            <p:ph type="sldNum" sz="quarter" idx="12"/>
          </p:nvPr>
        </p:nvSpPr>
        <p:spPr/>
        <p:txBody>
          <a:bodyPr/>
          <a:lstStyle/>
          <a:p>
            <a:pPr>
              <a:defRPr/>
            </a:pPr>
            <a:fld id="{A5A7C52C-B8D8-46AC-9434-6888604DA894}" type="slidenum">
              <a:rPr lang="en-US" altLang="zh-CN" smtClean="0"/>
              <a:pPr>
                <a:defRPr/>
              </a:pPr>
              <a:t>4</a:t>
            </a:fld>
            <a:endParaRPr lang="en-US" altLang="zh-CN"/>
          </a:p>
        </p:txBody>
      </p:sp>
      <p:pic>
        <p:nvPicPr>
          <p:cNvPr id="6" name="图片 5" descr="图片包含 游戏机, 钟表, 标志&#10;&#10;描述已自动生成">
            <a:extLst>
              <a:ext uri="{FF2B5EF4-FFF2-40B4-BE49-F238E27FC236}">
                <a16:creationId xmlns:a16="http://schemas.microsoft.com/office/drawing/2014/main" id="{80038288-7EDB-43FF-B7DD-1C23A3CA1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817812"/>
            <a:ext cx="4876800" cy="3538538"/>
          </a:xfrm>
          <a:prstGeom prst="rect">
            <a:avLst/>
          </a:prstGeom>
        </p:spPr>
      </p:pic>
    </p:spTree>
    <p:extLst>
      <p:ext uri="{BB962C8B-B14F-4D97-AF65-F5344CB8AC3E}">
        <p14:creationId xmlns:p14="http://schemas.microsoft.com/office/powerpoint/2010/main" val="1479384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a:extLst>
              <a:ext uri="{FF2B5EF4-FFF2-40B4-BE49-F238E27FC236}">
                <a16:creationId xmlns:a16="http://schemas.microsoft.com/office/drawing/2014/main" id="{A3E66CFC-D251-4539-A815-C391543A6B07}"/>
              </a:ext>
            </a:extLst>
          </p:cNvPr>
          <p:cNvSpPr>
            <a:spLocks noGrp="1"/>
          </p:cNvSpPr>
          <p:nvPr>
            <p:ph type="title"/>
          </p:nvPr>
        </p:nvSpPr>
        <p:spPr/>
        <p:txBody>
          <a:bodyPr/>
          <a:lstStyle/>
          <a:p>
            <a:pPr eaLnBrk="1" hangingPunct="1">
              <a:defRPr/>
            </a:pPr>
            <a:r>
              <a:rPr lang="en-US" altLang="zh-CN" dirty="0">
                <a:latin typeface="Times New Roman" pitchFamily="18" charset="0"/>
                <a:cs typeface="Times New Roman" pitchFamily="18" charset="0"/>
              </a:rPr>
              <a:t>Shadow Diagram</a:t>
            </a:r>
            <a:endParaRPr lang="zh-CN" altLang="en-US" dirty="0">
              <a:latin typeface="Times New Roman" pitchFamily="18" charset="0"/>
              <a:cs typeface="Times New Roman" pitchFamily="18" charset="0"/>
            </a:endParaRPr>
          </a:p>
        </p:txBody>
      </p:sp>
      <p:sp>
        <p:nvSpPr>
          <p:cNvPr id="7" name="内容占位符 6">
            <a:extLst>
              <a:ext uri="{FF2B5EF4-FFF2-40B4-BE49-F238E27FC236}">
                <a16:creationId xmlns:a16="http://schemas.microsoft.com/office/drawing/2014/main" id="{18FE929B-D254-4A3B-8894-D6B0D8F954DA}"/>
              </a:ext>
            </a:extLst>
          </p:cNvPr>
          <p:cNvSpPr>
            <a:spLocks noGrp="1"/>
          </p:cNvSpPr>
          <p:nvPr>
            <p:ph idx="1"/>
          </p:nvPr>
        </p:nvSpPr>
        <p:spPr/>
        <p:txBody>
          <a:bodyPr/>
          <a:lstStyle/>
          <a:p>
            <a:r>
              <a:rPr lang="en-US" altLang="zh-CN" dirty="0">
                <a:latin typeface="Times-Roman"/>
              </a:rPr>
              <a:t>By mapping out those shadow lines, month-by-month, a shadow diagram can be generated for any given latitude.</a:t>
            </a:r>
            <a:endParaRPr lang="zh-CN" altLang="en-US" dirty="0"/>
          </a:p>
          <a:p>
            <a:endParaRPr lang="zh-CN" altLang="en-US" dirty="0"/>
          </a:p>
        </p:txBody>
      </p:sp>
      <p:sp>
        <p:nvSpPr>
          <p:cNvPr id="55299" name="文本框 4">
            <a:extLst>
              <a:ext uri="{FF2B5EF4-FFF2-40B4-BE49-F238E27FC236}">
                <a16:creationId xmlns:a16="http://schemas.microsoft.com/office/drawing/2014/main" id="{76CC94ED-C2DF-4477-8A60-2F5860C399EC}"/>
              </a:ext>
            </a:extLst>
          </p:cNvPr>
          <p:cNvSpPr txBox="1">
            <a:spLocks noChangeArrowheads="1"/>
          </p:cNvSpPr>
          <p:nvPr/>
        </p:nvSpPr>
        <p:spPr bwMode="auto">
          <a:xfrm>
            <a:off x="1104900" y="6010250"/>
            <a:ext cx="693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r>
              <a:rPr lang="en-US" altLang="zh-CN" sz="1800" dirty="0">
                <a:latin typeface="Times New Roman" panose="02020603050405020304" pitchFamily="18" charset="0"/>
                <a:cs typeface="Times New Roman" panose="02020603050405020304" pitchFamily="18" charset="0"/>
              </a:rPr>
              <a:t>A Shadow diagram drawn for 40̊ N latitude. Curves are drawn for the 21</a:t>
            </a:r>
            <a:r>
              <a:rPr lang="en-US" altLang="zh-CN" sz="1800" baseline="30000" dirty="0">
                <a:latin typeface="Times New Roman" panose="02020603050405020304" pitchFamily="18" charset="0"/>
                <a:cs typeface="Times New Roman" panose="02020603050405020304" pitchFamily="18" charset="0"/>
              </a:rPr>
              <a:t>st</a:t>
            </a:r>
            <a:r>
              <a:rPr lang="en-US" altLang="zh-CN" sz="1800" dirty="0">
                <a:latin typeface="Times New Roman" panose="02020603050405020304" pitchFamily="18" charset="0"/>
                <a:cs typeface="Times New Roman" panose="02020603050405020304" pitchFamily="18" charset="0"/>
              </a:rPr>
              <a:t> of each month.</a:t>
            </a:r>
            <a:endParaRPr lang="zh-CN" altLang="en-US" sz="1800" dirty="0">
              <a:latin typeface="Times New Roman" panose="02020603050405020304" pitchFamily="18" charset="0"/>
              <a:cs typeface="Times New Roman" panose="02020603050405020304" pitchFamily="18" charset="0"/>
            </a:endParaRPr>
          </a:p>
        </p:txBody>
      </p:sp>
      <p:pic>
        <p:nvPicPr>
          <p:cNvPr id="11" name="内容占位符 3">
            <a:extLst>
              <a:ext uri="{FF2B5EF4-FFF2-40B4-BE49-F238E27FC236}">
                <a16:creationId xmlns:a16="http://schemas.microsoft.com/office/drawing/2014/main" id="{19E532F6-C473-4425-896C-F2BCCA678623}"/>
              </a:ext>
            </a:extLst>
          </p:cNvPr>
          <p:cNvPicPr>
            <a:picLocks noChangeAspect="1"/>
          </p:cNvPicPr>
          <p:nvPr/>
        </p:nvPicPr>
        <p:blipFill>
          <a:blip r:embed="rId2"/>
          <a:stretch>
            <a:fillRect/>
          </a:stretch>
        </p:blipFill>
        <p:spPr bwMode="auto">
          <a:xfrm>
            <a:off x="1733550" y="2133600"/>
            <a:ext cx="5676900" cy="379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a:extLst>
              <a:ext uri="{FF2B5EF4-FFF2-40B4-BE49-F238E27FC236}">
                <a16:creationId xmlns:a16="http://schemas.microsoft.com/office/drawing/2014/main" id="{4DB3A160-9F09-436F-BAC7-9E6DAB941E57}"/>
              </a:ext>
            </a:extLst>
          </p:cNvPr>
          <p:cNvSpPr>
            <a:spLocks noGrp="1"/>
          </p:cNvSpPr>
          <p:nvPr>
            <p:ph type="title"/>
          </p:nvPr>
        </p:nvSpPr>
        <p:spPr/>
        <p:txBody>
          <a:bodyPr/>
          <a:lstStyle/>
          <a:p>
            <a:pPr eaLnBrk="1" hangingPunct="1">
              <a:defRPr/>
            </a:pPr>
            <a:r>
              <a:rPr lang="en-US" altLang="zh-CN" sz="3200" dirty="0">
                <a:latin typeface="Times New Roman" pitchFamily="18" charset="0"/>
                <a:cs typeface="Times New Roman" pitchFamily="18" charset="0"/>
              </a:rPr>
              <a:t>Example 4.5 Spacing For Rows of Collectors</a:t>
            </a:r>
            <a:endParaRPr lang="zh-CN" altLang="en-US" sz="3200" dirty="0">
              <a:latin typeface="Times New Roman" pitchFamily="18" charset="0"/>
              <a:cs typeface="Times New Roman" pitchFamily="18" charset="0"/>
            </a:endParaRPr>
          </a:p>
        </p:txBody>
      </p:sp>
      <p:sp>
        <p:nvSpPr>
          <p:cNvPr id="57347" name="内容占位符 2">
            <a:extLst>
              <a:ext uri="{FF2B5EF4-FFF2-40B4-BE49-F238E27FC236}">
                <a16:creationId xmlns:a16="http://schemas.microsoft.com/office/drawing/2014/main" id="{077BD370-9BBF-46FC-83BD-34B4BEABCBCC}"/>
              </a:ext>
            </a:extLst>
          </p:cNvPr>
          <p:cNvSpPr>
            <a:spLocks noGrp="1"/>
          </p:cNvSpPr>
          <p:nvPr>
            <p:ph idx="1"/>
          </p:nvPr>
        </p:nvSpPr>
        <p:spPr/>
        <p:txBody>
          <a:bodyPr/>
          <a:lstStyle/>
          <a:p>
            <a:pPr marL="0" indent="0" eaLnBrk="1" hangingPunct="1">
              <a:buFont typeface="Wingdings" panose="05000000000000000000" pitchFamily="2" charset="2"/>
              <a:buNone/>
              <a:defRPr/>
            </a:pPr>
            <a:r>
              <a:rPr lang="en-US" altLang="zh-CN" sz="2400" dirty="0">
                <a:latin typeface="Times New Roman" pitchFamily="18" charset="0"/>
                <a:cs typeface="Times New Roman" pitchFamily="18" charset="0"/>
              </a:rPr>
              <a:t>Long rows of solar collectors lined up along an east-west direction are located in a spot at 40̊ N latitude. The backs of the solar racks are 2 </a:t>
            </a:r>
            <a:r>
              <a:rPr lang="en-US" altLang="zh-CN" sz="2400" dirty="0" err="1">
                <a:latin typeface="Times New Roman" pitchFamily="18" charset="0"/>
                <a:cs typeface="Times New Roman" pitchFamily="18" charset="0"/>
              </a:rPr>
              <a:t>ft</a:t>
            </a:r>
            <a:r>
              <a:rPr lang="en-US" altLang="zh-CN" sz="2400" dirty="0">
                <a:latin typeface="Times New Roman" pitchFamily="18" charset="0"/>
                <a:cs typeface="Times New Roman" pitchFamily="18" charset="0"/>
              </a:rPr>
              <a:t> high.</a:t>
            </a: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AutoNum type="alphaLcPeriod"/>
              <a:defRPr/>
            </a:pPr>
            <a:r>
              <a:rPr lang="en-US" altLang="zh-CN" sz="2000" dirty="0">
                <a:latin typeface="Times New Roman" pitchFamily="18" charset="0"/>
                <a:cs typeface="Times New Roman" pitchFamily="18" charset="0"/>
              </a:rPr>
              <a:t>Use the shadow diagram in Figure 4.16 to decide how far apart the rows should be placed to assure no shading from one row to another anytime between 9:00 A.M. and 3:00 P.M.</a:t>
            </a:r>
          </a:p>
          <a:p>
            <a:pPr marL="0" indent="0" eaLnBrk="1" hangingPunct="1">
              <a:buFont typeface="Wingdings" panose="05000000000000000000" pitchFamily="2" charset="2"/>
              <a:buAutoNum type="alphaLcPeriod"/>
              <a:defRPr/>
            </a:pPr>
            <a:r>
              <a:rPr lang="en-US" altLang="zh-CN" sz="2000" dirty="0">
                <a:latin typeface="Times New Roman" pitchFamily="18" charset="0"/>
                <a:cs typeface="Times New Roman" pitchFamily="18" charset="0"/>
              </a:rPr>
              <a:t>Using Equation 4.8 and 4.9, what would the spacing be to avoid shading between 8:00 A.M. and 4:00 P.M.?</a:t>
            </a:r>
            <a:endParaRPr lang="zh-CN" altLang="en-US" sz="2000" dirty="0">
              <a:latin typeface="Times New Roman" pitchFamily="18" charset="0"/>
              <a:cs typeface="Times New Roman" pitchFamily="18" charset="0"/>
            </a:endParaRPr>
          </a:p>
        </p:txBody>
      </p:sp>
      <p:graphicFrame>
        <p:nvGraphicFramePr>
          <p:cNvPr id="57348" name="对象 4">
            <a:extLst>
              <a:ext uri="{FF2B5EF4-FFF2-40B4-BE49-F238E27FC236}">
                <a16:creationId xmlns:a16="http://schemas.microsoft.com/office/drawing/2014/main" id="{45ECAD8A-728B-4EAF-B5C5-7B651D0A9031}"/>
              </a:ext>
            </a:extLst>
          </p:cNvPr>
          <p:cNvGraphicFramePr>
            <a:graphicFrameLocks noChangeAspect="1"/>
          </p:cNvGraphicFramePr>
          <p:nvPr>
            <p:extLst>
              <p:ext uri="{D42A27DB-BD31-4B8C-83A1-F6EECF244321}">
                <p14:modId xmlns:p14="http://schemas.microsoft.com/office/powerpoint/2010/main" val="1417536676"/>
              </p:ext>
            </p:extLst>
          </p:nvPr>
        </p:nvGraphicFramePr>
        <p:xfrm>
          <a:off x="5486400" y="6019800"/>
          <a:ext cx="3180257" cy="742950"/>
        </p:xfrm>
        <a:graphic>
          <a:graphicData uri="http://schemas.openxmlformats.org/presentationml/2006/ole">
            <mc:AlternateContent xmlns:mc="http://schemas.openxmlformats.org/markup-compatibility/2006">
              <mc:Choice xmlns:v="urn:schemas-microsoft-com:vml" Requires="v">
                <p:oleObj spid="_x0000_s3103" name="Equation" r:id="rId3" imgW="2717800" imgH="635000" progId="Equation.DSMT4">
                  <p:embed/>
                </p:oleObj>
              </mc:Choice>
              <mc:Fallback>
                <p:oleObj name="Equation" r:id="rId3" imgW="2717800" imgH="635000" progId="Equation.DSMT4">
                  <p:embed/>
                  <p:pic>
                    <p:nvPicPr>
                      <p:cNvPr id="57348" name="对象 4">
                        <a:extLst>
                          <a:ext uri="{FF2B5EF4-FFF2-40B4-BE49-F238E27FC236}">
                            <a16:creationId xmlns:a16="http://schemas.microsoft.com/office/drawing/2014/main" id="{45ECAD8A-728B-4EAF-B5C5-7B651D0A9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6019800"/>
                        <a:ext cx="3180257" cy="742950"/>
                      </a:xfrm>
                      <a:prstGeom prst="rect">
                        <a:avLst/>
                      </a:prstGeom>
                      <a:noFill/>
                      <a:ln>
                        <a:noFill/>
                      </a:ln>
                    </p:spPr>
                  </p:pic>
                </p:oleObj>
              </mc:Fallback>
            </mc:AlternateContent>
          </a:graphicData>
        </a:graphic>
      </p:graphicFrame>
      <p:pic>
        <p:nvPicPr>
          <p:cNvPr id="57349" name="图片 1">
            <a:extLst>
              <a:ext uri="{FF2B5EF4-FFF2-40B4-BE49-F238E27FC236}">
                <a16:creationId xmlns:a16="http://schemas.microsoft.com/office/drawing/2014/main" id="{B4268C6E-D533-4B29-81CA-620B87BE10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514600"/>
            <a:ext cx="58102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内容占位符 2">
            <a:extLst>
              <a:ext uri="{FF2B5EF4-FFF2-40B4-BE49-F238E27FC236}">
                <a16:creationId xmlns:a16="http://schemas.microsoft.com/office/drawing/2014/main" id="{940BCC2B-6F75-42CC-9DF9-DF65610FCC79}"/>
              </a:ext>
            </a:extLst>
          </p:cNvPr>
          <p:cNvSpPr>
            <a:spLocks noGrp="1"/>
          </p:cNvSpPr>
          <p:nvPr>
            <p:ph idx="1"/>
          </p:nvPr>
        </p:nvSpPr>
        <p:spPr>
          <a:xfrm>
            <a:off x="844550" y="1143000"/>
            <a:ext cx="7693025" cy="5715000"/>
          </a:xfrm>
        </p:spPr>
        <p:txBody>
          <a:bodyPr/>
          <a:lstStyle/>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Solution</a:t>
            </a:r>
          </a:p>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a. Imagine a 2-ft-high peg at the back edge of a row of collectors as shown above. Clearly, the worst day, with the longest north-south shadows is the winter solstice, December 21</a:t>
            </a:r>
            <a:r>
              <a:rPr lang="en-US" altLang="zh-CN" sz="2000" baseline="30000" dirty="0">
                <a:latin typeface="Times New Roman" pitchFamily="18" charset="0"/>
                <a:cs typeface="Times New Roman" pitchFamily="18" charset="0"/>
              </a:rPr>
              <a:t>st</a:t>
            </a:r>
            <a:r>
              <a:rPr lang="en-US" altLang="zh-CN" sz="2000" dirty="0">
                <a:latin typeface="Times New Roman" pitchFamily="18" charset="0"/>
                <a:cs typeface="Times New Roman" pitchFamily="18" charset="0"/>
              </a:rPr>
              <a:t>. From Figure 4.16 the longest shadow toward the north at 9:00 A.M. or 3:00 P.M. is close to three pegs long (3 squares back). With each peg being 2 ft high, the separation distance should be about</a:t>
            </a: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b. From Equation 4.8, using the solstice declination of                      and an hour angle H = 60̊ (4 h before solar noon):</a:t>
            </a: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So, from Figure 4.15, the length of the shadow at that time is</a:t>
            </a: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graphicFrame>
        <p:nvGraphicFramePr>
          <p:cNvPr id="58372" name="对象 3">
            <a:extLst>
              <a:ext uri="{FF2B5EF4-FFF2-40B4-BE49-F238E27FC236}">
                <a16:creationId xmlns:a16="http://schemas.microsoft.com/office/drawing/2014/main" id="{7819B337-89EE-4A03-AD8F-54451A4C8240}"/>
              </a:ext>
            </a:extLst>
          </p:cNvPr>
          <p:cNvGraphicFramePr>
            <a:graphicFrameLocks noChangeAspect="1"/>
          </p:cNvGraphicFramePr>
          <p:nvPr>
            <p:extLst>
              <p:ext uri="{D42A27DB-BD31-4B8C-83A1-F6EECF244321}">
                <p14:modId xmlns:p14="http://schemas.microsoft.com/office/powerpoint/2010/main" val="60488274"/>
              </p:ext>
            </p:extLst>
          </p:nvPr>
        </p:nvGraphicFramePr>
        <p:xfrm>
          <a:off x="6477000" y="3970338"/>
          <a:ext cx="1295400" cy="296862"/>
        </p:xfrm>
        <a:graphic>
          <a:graphicData uri="http://schemas.openxmlformats.org/presentationml/2006/ole">
            <mc:AlternateContent xmlns:mc="http://schemas.openxmlformats.org/markup-compatibility/2006">
              <mc:Choice xmlns:v="urn:schemas-microsoft-com:vml" Requires="v">
                <p:oleObj spid="_x0000_s4214" name="Equation" r:id="rId3" imgW="774028" imgH="177646" progId="Equation.DSMT4">
                  <p:embed/>
                </p:oleObj>
              </mc:Choice>
              <mc:Fallback>
                <p:oleObj name="Equation" r:id="rId3" imgW="774028" imgH="177646" progId="Equation.DSMT4">
                  <p:embed/>
                  <p:pic>
                    <p:nvPicPr>
                      <p:cNvPr id="58372" name="对象 3">
                        <a:extLst>
                          <a:ext uri="{FF2B5EF4-FFF2-40B4-BE49-F238E27FC236}">
                            <a16:creationId xmlns:a16="http://schemas.microsoft.com/office/drawing/2014/main" id="{7819B337-89EE-4A03-AD8F-54451A4C8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970338"/>
                        <a:ext cx="12954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3" name="对象 4">
            <a:extLst>
              <a:ext uri="{FF2B5EF4-FFF2-40B4-BE49-F238E27FC236}">
                <a16:creationId xmlns:a16="http://schemas.microsoft.com/office/drawing/2014/main" id="{FCFC8833-CF3F-435C-9CFE-0FC2CAA0F7B0}"/>
              </a:ext>
            </a:extLst>
          </p:cNvPr>
          <p:cNvGraphicFramePr>
            <a:graphicFrameLocks noChangeAspect="1"/>
          </p:cNvGraphicFramePr>
          <p:nvPr>
            <p:extLst>
              <p:ext uri="{D42A27DB-BD31-4B8C-83A1-F6EECF244321}">
                <p14:modId xmlns:p14="http://schemas.microsoft.com/office/powerpoint/2010/main" val="3241175320"/>
              </p:ext>
            </p:extLst>
          </p:nvPr>
        </p:nvGraphicFramePr>
        <p:xfrm>
          <a:off x="914400" y="3556000"/>
          <a:ext cx="7223125" cy="330200"/>
        </p:xfrm>
        <a:graphic>
          <a:graphicData uri="http://schemas.openxmlformats.org/presentationml/2006/ole">
            <mc:AlternateContent xmlns:mc="http://schemas.openxmlformats.org/markup-compatibility/2006">
              <mc:Choice xmlns:v="urn:schemas-microsoft-com:vml" Requires="v">
                <p:oleObj spid="_x0000_s4215" name="Equation" r:id="rId5" imgW="4445000" imgH="203200" progId="Equation.DSMT4">
                  <p:embed/>
                </p:oleObj>
              </mc:Choice>
              <mc:Fallback>
                <p:oleObj name="Equation" r:id="rId5" imgW="4445000" imgH="203200" progId="Equation.DSMT4">
                  <p:embed/>
                  <p:pic>
                    <p:nvPicPr>
                      <p:cNvPr id="58373" name="对象 4">
                        <a:extLst>
                          <a:ext uri="{FF2B5EF4-FFF2-40B4-BE49-F238E27FC236}">
                            <a16:creationId xmlns:a16="http://schemas.microsoft.com/office/drawing/2014/main" id="{FCFC8833-CF3F-435C-9CFE-0FC2CAA0F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56000"/>
                        <a:ext cx="72231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4" name="对象 5">
            <a:extLst>
              <a:ext uri="{FF2B5EF4-FFF2-40B4-BE49-F238E27FC236}">
                <a16:creationId xmlns:a16="http://schemas.microsoft.com/office/drawing/2014/main" id="{A411BE4C-172D-48DE-A46B-702241AAC84F}"/>
              </a:ext>
            </a:extLst>
          </p:cNvPr>
          <p:cNvGraphicFramePr>
            <a:graphicFrameLocks noChangeAspect="1"/>
          </p:cNvGraphicFramePr>
          <p:nvPr>
            <p:extLst>
              <p:ext uri="{D42A27DB-BD31-4B8C-83A1-F6EECF244321}">
                <p14:modId xmlns:p14="http://schemas.microsoft.com/office/powerpoint/2010/main" val="289872909"/>
              </p:ext>
            </p:extLst>
          </p:nvPr>
        </p:nvGraphicFramePr>
        <p:xfrm>
          <a:off x="933450" y="4648200"/>
          <a:ext cx="6686550" cy="784225"/>
        </p:xfrm>
        <a:graphic>
          <a:graphicData uri="http://schemas.openxmlformats.org/presentationml/2006/ole">
            <mc:AlternateContent xmlns:mc="http://schemas.openxmlformats.org/markup-compatibility/2006">
              <mc:Choice xmlns:v="urn:schemas-microsoft-com:vml" Requires="v">
                <p:oleObj spid="_x0000_s4216" name="Equation" r:id="rId7" imgW="4114800" imgH="482600" progId="Equation.DSMT4">
                  <p:embed/>
                </p:oleObj>
              </mc:Choice>
              <mc:Fallback>
                <p:oleObj name="Equation" r:id="rId7" imgW="4114800" imgH="482600" progId="Equation.DSMT4">
                  <p:embed/>
                  <p:pic>
                    <p:nvPicPr>
                      <p:cNvPr id="58374" name="对象 5">
                        <a:extLst>
                          <a:ext uri="{FF2B5EF4-FFF2-40B4-BE49-F238E27FC236}">
                            <a16:creationId xmlns:a16="http://schemas.microsoft.com/office/drawing/2014/main" id="{A411BE4C-172D-48DE-A46B-702241AAC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450" y="4648200"/>
                        <a:ext cx="66865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5" name="对象 6">
            <a:extLst>
              <a:ext uri="{FF2B5EF4-FFF2-40B4-BE49-F238E27FC236}">
                <a16:creationId xmlns:a16="http://schemas.microsoft.com/office/drawing/2014/main" id="{4B0FFD34-69F5-4CD6-86E8-F83A17BE9DBC}"/>
              </a:ext>
            </a:extLst>
          </p:cNvPr>
          <p:cNvGraphicFramePr>
            <a:graphicFrameLocks noChangeAspect="1"/>
          </p:cNvGraphicFramePr>
          <p:nvPr>
            <p:extLst>
              <p:ext uri="{D42A27DB-BD31-4B8C-83A1-F6EECF244321}">
                <p14:modId xmlns:p14="http://schemas.microsoft.com/office/powerpoint/2010/main" val="3411968802"/>
              </p:ext>
            </p:extLst>
          </p:nvPr>
        </p:nvGraphicFramePr>
        <p:xfrm>
          <a:off x="2743200" y="5948363"/>
          <a:ext cx="3322638" cy="681037"/>
        </p:xfrm>
        <a:graphic>
          <a:graphicData uri="http://schemas.openxmlformats.org/presentationml/2006/ole">
            <mc:AlternateContent xmlns:mc="http://schemas.openxmlformats.org/markup-compatibility/2006">
              <mc:Choice xmlns:v="urn:schemas-microsoft-com:vml" Requires="v">
                <p:oleObj spid="_x0000_s4217" name="Equation" r:id="rId9" imgW="2044700" imgH="419100" progId="Equation.DSMT4">
                  <p:embed/>
                </p:oleObj>
              </mc:Choice>
              <mc:Fallback>
                <p:oleObj name="Equation" r:id="rId9" imgW="2044700" imgH="419100" progId="Equation.DSMT4">
                  <p:embed/>
                  <p:pic>
                    <p:nvPicPr>
                      <p:cNvPr id="58375" name="对象 6">
                        <a:extLst>
                          <a:ext uri="{FF2B5EF4-FFF2-40B4-BE49-F238E27FC236}">
                            <a16:creationId xmlns:a16="http://schemas.microsoft.com/office/drawing/2014/main" id="{4B0FFD34-69F5-4CD6-86E8-F83A17BE9D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5948363"/>
                        <a:ext cx="33226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标题 1">
            <a:extLst>
              <a:ext uri="{FF2B5EF4-FFF2-40B4-BE49-F238E27FC236}">
                <a16:creationId xmlns:a16="http://schemas.microsoft.com/office/drawing/2014/main" id="{ACC6262D-984C-4EFA-84B0-39D38341F558}"/>
              </a:ext>
            </a:extLst>
          </p:cNvPr>
          <p:cNvSpPr>
            <a:spLocks noGrp="1"/>
          </p:cNvSpPr>
          <p:nvPr>
            <p:ph type="title"/>
          </p:nvPr>
        </p:nvSpPr>
        <p:spPr/>
        <p:txBody>
          <a:bodyPr/>
          <a:lstStyle/>
          <a:p>
            <a:r>
              <a:rPr lang="en-US" altLang="zh-CN" dirty="0">
                <a:latin typeface="Times New Roman" pitchFamily="18" charset="0"/>
                <a:cs typeface="Times New Roman" pitchFamily="18" charset="0"/>
              </a:rPr>
              <a:t>Example 4.5</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内容占位符 2">
            <a:extLst>
              <a:ext uri="{FF2B5EF4-FFF2-40B4-BE49-F238E27FC236}">
                <a16:creationId xmlns:a16="http://schemas.microsoft.com/office/drawing/2014/main" id="{E746F898-A53F-4366-983F-69975180B886}"/>
              </a:ext>
            </a:extLst>
          </p:cNvPr>
          <p:cNvSpPr>
            <a:spLocks noGrp="1"/>
          </p:cNvSpPr>
          <p:nvPr>
            <p:ph idx="1"/>
          </p:nvPr>
        </p:nvSpPr>
        <p:spPr>
          <a:xfrm>
            <a:off x="844550" y="1143000"/>
            <a:ext cx="7693025" cy="5715000"/>
          </a:xfrm>
        </p:spPr>
        <p:txBody>
          <a:bodyPr/>
          <a:lstStyle/>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From Equation 4.9, the azimuth angle of the shadow is</a:t>
            </a: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Since it is winter, we do not need to check to see if the azimuth is greater than 90̊. The north-south distance behind the 2 </a:t>
            </a:r>
            <a:r>
              <a:rPr lang="en-US" altLang="zh-CN" sz="2000" dirty="0" err="1">
                <a:latin typeface="Times New Roman" pitchFamily="18" charset="0"/>
                <a:cs typeface="Times New Roman" pitchFamily="18" charset="0"/>
              </a:rPr>
              <a:t>ft</a:t>
            </a:r>
            <a:r>
              <a:rPr lang="en-US" altLang="zh-CN" sz="2000" dirty="0">
                <a:latin typeface="Times New Roman" pitchFamily="18" charset="0"/>
                <a:cs typeface="Times New Roman" pitchFamily="18" charset="0"/>
              </a:rPr>
              <a:t> back of the modules is</a:t>
            </a: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endParaRPr lang="en-US" altLang="zh-CN" sz="2000" dirty="0">
              <a:latin typeface="Times New Roman" pitchFamily="18" charset="0"/>
              <a:cs typeface="Times New Roman" pitchFamily="18" charset="0"/>
            </a:endParaRPr>
          </a:p>
          <a:p>
            <a:pPr marL="0" indent="0" eaLnBrk="1" hangingPunct="1">
              <a:buFont typeface="Wingdings" panose="05000000000000000000" pitchFamily="2" charset="2"/>
              <a:buNone/>
              <a:defRPr/>
            </a:pPr>
            <a:r>
              <a:rPr lang="en-US" altLang="zh-CN" sz="2000" dirty="0">
                <a:latin typeface="Times New Roman" pitchFamily="18" charset="0"/>
                <a:cs typeface="Times New Roman" pitchFamily="18" charset="0"/>
              </a:rPr>
              <a:t>We could have gotten this answer much more easily by just counting squares in the shadow diagram. Also note that spacing has gone from 6 </a:t>
            </a:r>
            <a:r>
              <a:rPr lang="en-US" altLang="zh-CN" sz="2000" dirty="0" err="1">
                <a:latin typeface="Times New Roman" pitchFamily="18" charset="0"/>
                <a:cs typeface="Times New Roman" pitchFamily="18" charset="0"/>
              </a:rPr>
              <a:t>ft</a:t>
            </a:r>
            <a:r>
              <a:rPr lang="en-US" altLang="zh-CN" sz="2000" dirty="0">
                <a:latin typeface="Times New Roman" pitchFamily="18" charset="0"/>
                <a:cs typeface="Times New Roman" pitchFamily="18" charset="0"/>
              </a:rPr>
              <a:t> to over 12 </a:t>
            </a:r>
            <a:r>
              <a:rPr lang="en-US" altLang="zh-CN" sz="2000" dirty="0" err="1">
                <a:latin typeface="Times New Roman" pitchFamily="18" charset="0"/>
                <a:cs typeface="Times New Roman" pitchFamily="18" charset="0"/>
              </a:rPr>
              <a:t>ft</a:t>
            </a:r>
            <a:r>
              <a:rPr lang="en-US" altLang="zh-CN" sz="2000" dirty="0">
                <a:latin typeface="Times New Roman" pitchFamily="18" charset="0"/>
                <a:cs typeface="Times New Roman" pitchFamily="18" charset="0"/>
              </a:rPr>
              <a:t> just to </a:t>
            </a:r>
            <a:r>
              <a:rPr lang="en-US" altLang="zh-CN" sz="2000" dirty="0">
                <a:solidFill>
                  <a:srgbClr val="FF0000"/>
                </a:solidFill>
                <a:latin typeface="Times New Roman" pitchFamily="18" charset="0"/>
                <a:cs typeface="Times New Roman" pitchFamily="18" charset="0"/>
              </a:rPr>
              <a:t>capture a modest amount of early morning and late afternoon sunlight (one more hour)</a:t>
            </a:r>
            <a:r>
              <a:rPr lang="en-US" altLang="zh-CN" sz="2000" dirty="0">
                <a:latin typeface="Times New Roman" pitchFamily="18" charset="0"/>
                <a:cs typeface="Times New Roman" pitchFamily="18" charset="0"/>
              </a:rPr>
              <a:t> during just a couple of winter months. </a:t>
            </a:r>
          </a:p>
        </p:txBody>
      </p:sp>
      <p:graphicFrame>
        <p:nvGraphicFramePr>
          <p:cNvPr id="59396" name="对象 4">
            <a:extLst>
              <a:ext uri="{FF2B5EF4-FFF2-40B4-BE49-F238E27FC236}">
                <a16:creationId xmlns:a16="http://schemas.microsoft.com/office/drawing/2014/main" id="{2AA7C483-D600-41AB-901D-0EECFBDF5BAF}"/>
              </a:ext>
            </a:extLst>
          </p:cNvPr>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5209" name="Equation" r:id="rId3" imgW="114102" imgH="177492" progId="Equation.DSMT4">
                  <p:embed/>
                </p:oleObj>
              </mc:Choice>
              <mc:Fallback>
                <p:oleObj name="Equation" r:id="rId3" imgW="114102" imgH="177492" progId="Equation.DSMT4">
                  <p:embed/>
                  <p:pic>
                    <p:nvPicPr>
                      <p:cNvPr id="59396" name="对象 4">
                        <a:extLst>
                          <a:ext uri="{FF2B5EF4-FFF2-40B4-BE49-F238E27FC236}">
                            <a16:creationId xmlns:a16="http://schemas.microsoft.com/office/drawing/2014/main" id="{2AA7C483-D600-41AB-901D-0EECFBDF5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397" name="对象 5">
            <a:extLst>
              <a:ext uri="{FF2B5EF4-FFF2-40B4-BE49-F238E27FC236}">
                <a16:creationId xmlns:a16="http://schemas.microsoft.com/office/drawing/2014/main" id="{84680252-52D8-422D-918A-04AC6EEC6F79}"/>
              </a:ext>
            </a:extLst>
          </p:cNvPr>
          <p:cNvGraphicFramePr>
            <a:graphicFrameLocks noChangeAspect="1"/>
          </p:cNvGraphicFramePr>
          <p:nvPr/>
        </p:nvGraphicFramePr>
        <p:xfrm>
          <a:off x="2544763" y="1714500"/>
          <a:ext cx="4292600" cy="1485900"/>
        </p:xfrm>
        <a:graphic>
          <a:graphicData uri="http://schemas.openxmlformats.org/presentationml/2006/ole">
            <mc:AlternateContent xmlns:mc="http://schemas.openxmlformats.org/markup-compatibility/2006">
              <mc:Choice xmlns:v="urn:schemas-microsoft-com:vml" Requires="v">
                <p:oleObj spid="_x0000_s5210" name="Equation" r:id="rId5" imgW="2641600" imgH="914400" progId="Equation.DSMT4">
                  <p:embed/>
                </p:oleObj>
              </mc:Choice>
              <mc:Fallback>
                <p:oleObj name="Equation" r:id="rId5" imgW="2641600" imgH="914400" progId="Equation.DSMT4">
                  <p:embed/>
                  <p:pic>
                    <p:nvPicPr>
                      <p:cNvPr id="59397" name="对象 5">
                        <a:extLst>
                          <a:ext uri="{FF2B5EF4-FFF2-40B4-BE49-F238E27FC236}">
                            <a16:creationId xmlns:a16="http://schemas.microsoft.com/office/drawing/2014/main" id="{84680252-52D8-422D-918A-04AC6EEC6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763" y="1714500"/>
                        <a:ext cx="4292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398" name="对象 6">
            <a:extLst>
              <a:ext uri="{FF2B5EF4-FFF2-40B4-BE49-F238E27FC236}">
                <a16:creationId xmlns:a16="http://schemas.microsoft.com/office/drawing/2014/main" id="{B84C39F7-B6EA-4108-A555-6B270E492A27}"/>
              </a:ext>
            </a:extLst>
          </p:cNvPr>
          <p:cNvGraphicFramePr>
            <a:graphicFrameLocks noChangeAspect="1"/>
          </p:cNvGraphicFramePr>
          <p:nvPr>
            <p:extLst>
              <p:ext uri="{D42A27DB-BD31-4B8C-83A1-F6EECF244321}">
                <p14:modId xmlns:p14="http://schemas.microsoft.com/office/powerpoint/2010/main" val="853803226"/>
              </p:ext>
            </p:extLst>
          </p:nvPr>
        </p:nvGraphicFramePr>
        <p:xfrm>
          <a:off x="2544763" y="4429125"/>
          <a:ext cx="3983037" cy="371475"/>
        </p:xfrm>
        <a:graphic>
          <a:graphicData uri="http://schemas.openxmlformats.org/presentationml/2006/ole">
            <mc:AlternateContent xmlns:mc="http://schemas.openxmlformats.org/markup-compatibility/2006">
              <mc:Choice xmlns:v="urn:schemas-microsoft-com:vml" Requires="v">
                <p:oleObj spid="_x0000_s5211" name="Equation" r:id="rId7" imgW="2451100" imgH="228600" progId="Equation.DSMT4">
                  <p:embed/>
                </p:oleObj>
              </mc:Choice>
              <mc:Fallback>
                <p:oleObj name="Equation" r:id="rId7" imgW="2451100" imgH="228600" progId="Equation.DSMT4">
                  <p:embed/>
                  <p:pic>
                    <p:nvPicPr>
                      <p:cNvPr id="59398" name="对象 6">
                        <a:extLst>
                          <a:ext uri="{FF2B5EF4-FFF2-40B4-BE49-F238E27FC236}">
                            <a16:creationId xmlns:a16="http://schemas.microsoft.com/office/drawing/2014/main" id="{B84C39F7-B6EA-4108-A555-6B270E492A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763" y="4429125"/>
                        <a:ext cx="39830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标题 1">
            <a:extLst>
              <a:ext uri="{FF2B5EF4-FFF2-40B4-BE49-F238E27FC236}">
                <a16:creationId xmlns:a16="http://schemas.microsoft.com/office/drawing/2014/main" id="{EC50902D-5A15-42DF-8DEF-B9BBA6C5F588}"/>
              </a:ext>
            </a:extLst>
          </p:cNvPr>
          <p:cNvSpPr>
            <a:spLocks noGrp="1"/>
          </p:cNvSpPr>
          <p:nvPr>
            <p:ph type="title"/>
          </p:nvPr>
        </p:nvSpPr>
        <p:spPr/>
        <p:txBody>
          <a:bodyPr/>
          <a:lstStyle/>
          <a:p>
            <a:r>
              <a:rPr lang="en-US" altLang="zh-CN" dirty="0">
                <a:latin typeface="Times New Roman" pitchFamily="18" charset="0"/>
                <a:cs typeface="Times New Roman" pitchFamily="18" charset="0"/>
              </a:rPr>
              <a:t>Example 4.5</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4A68DA-62B0-4883-8897-F46CFF793D21}"/>
              </a:ext>
            </a:extLst>
          </p:cNvPr>
          <p:cNvSpPr>
            <a:spLocks noGrp="1"/>
          </p:cNvSpPr>
          <p:nvPr>
            <p:ph type="title"/>
          </p:nvPr>
        </p:nvSpPr>
        <p:spPr/>
        <p:txBody>
          <a:bodyPr/>
          <a:lstStyle/>
          <a:p>
            <a:r>
              <a:rPr lang="en-US" altLang="zh-CN" b="1" dirty="0"/>
              <a:t>Solar time and civil (clock) time</a:t>
            </a:r>
            <a:endParaRPr lang="zh-CN" altLang="en-US" dirty="0"/>
          </a:p>
        </p:txBody>
      </p:sp>
      <p:sp>
        <p:nvSpPr>
          <p:cNvPr id="3" name="内容占位符 2">
            <a:extLst>
              <a:ext uri="{FF2B5EF4-FFF2-40B4-BE49-F238E27FC236}">
                <a16:creationId xmlns:a16="http://schemas.microsoft.com/office/drawing/2014/main" id="{CE54186D-5FBF-453E-86DA-1C46B63937B5}"/>
              </a:ext>
            </a:extLst>
          </p:cNvPr>
          <p:cNvSpPr>
            <a:spLocks noGrp="1"/>
          </p:cNvSpPr>
          <p:nvPr>
            <p:ph idx="1"/>
          </p:nvPr>
        </p:nvSpPr>
        <p:spPr/>
        <p:txBody>
          <a:bodyPr/>
          <a:lstStyle/>
          <a:p>
            <a:r>
              <a:rPr lang="en-US" altLang="zh-CN" sz="2000" dirty="0"/>
              <a:t>For most solar work, it is common to deal exclusively in solar time (ST), where everything is measured relative to solar noon (when the sun is on our line of longitude).</a:t>
            </a:r>
          </a:p>
          <a:p>
            <a:r>
              <a:rPr lang="en-US" altLang="zh-CN" sz="2000" dirty="0"/>
              <a:t>Time zones around the world are expressed as positive or negative offsets from what used to be called Greenwich Mean Time (GMT), but what is now more precisely defined as Coordinated Universal Time (UTC).</a:t>
            </a:r>
            <a:endParaRPr lang="zh-CN" altLang="en-US" sz="2000" dirty="0"/>
          </a:p>
        </p:txBody>
      </p:sp>
      <p:sp>
        <p:nvSpPr>
          <p:cNvPr id="4" name="灯片编号占位符 3">
            <a:extLst>
              <a:ext uri="{FF2B5EF4-FFF2-40B4-BE49-F238E27FC236}">
                <a16:creationId xmlns:a16="http://schemas.microsoft.com/office/drawing/2014/main" id="{27A4CDED-04FA-45B2-A01A-A7698200195A}"/>
              </a:ext>
            </a:extLst>
          </p:cNvPr>
          <p:cNvSpPr>
            <a:spLocks noGrp="1"/>
          </p:cNvSpPr>
          <p:nvPr>
            <p:ph type="sldNum" sz="quarter" idx="12"/>
          </p:nvPr>
        </p:nvSpPr>
        <p:spPr/>
        <p:txBody>
          <a:bodyPr/>
          <a:lstStyle/>
          <a:p>
            <a:pPr>
              <a:defRPr/>
            </a:pPr>
            <a:fld id="{A5A7C52C-B8D8-46AC-9434-6888604DA894}" type="slidenum">
              <a:rPr lang="en-US" altLang="zh-CN" smtClean="0"/>
              <a:pPr>
                <a:defRPr/>
              </a:pPr>
              <a:t>44</a:t>
            </a:fld>
            <a:endParaRPr lang="en-US" altLang="zh-CN"/>
          </a:p>
        </p:txBody>
      </p:sp>
      <p:pic>
        <p:nvPicPr>
          <p:cNvPr id="5" name="图片 4">
            <a:extLst>
              <a:ext uri="{FF2B5EF4-FFF2-40B4-BE49-F238E27FC236}">
                <a16:creationId xmlns:a16="http://schemas.microsoft.com/office/drawing/2014/main" id="{B81FDF3B-E5DA-4814-9DD8-94920513FD8F}"/>
              </a:ext>
            </a:extLst>
          </p:cNvPr>
          <p:cNvPicPr>
            <a:picLocks noChangeAspect="1"/>
          </p:cNvPicPr>
          <p:nvPr/>
        </p:nvPicPr>
        <p:blipFill>
          <a:blip r:embed="rId2"/>
          <a:stretch>
            <a:fillRect/>
          </a:stretch>
        </p:blipFill>
        <p:spPr>
          <a:xfrm>
            <a:off x="628650" y="3413573"/>
            <a:ext cx="7886700" cy="2763390"/>
          </a:xfrm>
          <a:prstGeom prst="rect">
            <a:avLst/>
          </a:prstGeom>
        </p:spPr>
      </p:pic>
    </p:spTree>
    <p:extLst>
      <p:ext uri="{BB962C8B-B14F-4D97-AF65-F5344CB8AC3E}">
        <p14:creationId xmlns:p14="http://schemas.microsoft.com/office/powerpoint/2010/main" val="173228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B0C24-EE83-409C-9B30-D7C8BA80F485}"/>
              </a:ext>
            </a:extLst>
          </p:cNvPr>
          <p:cNvSpPr>
            <a:spLocks noGrp="1"/>
          </p:cNvSpPr>
          <p:nvPr>
            <p:ph type="title"/>
          </p:nvPr>
        </p:nvSpPr>
        <p:spPr/>
        <p:txBody>
          <a:bodyPr/>
          <a:lstStyle/>
          <a:p>
            <a:r>
              <a:rPr lang="en-US" altLang="zh-CN" b="1" dirty="0"/>
              <a:t>Solar time and civil (clock) time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4F45833-22D5-4A67-B234-9846444C2A28}"/>
                  </a:ext>
                </a:extLst>
              </p:cNvPr>
              <p:cNvSpPr>
                <a:spLocks noGrp="1"/>
              </p:cNvSpPr>
              <p:nvPr>
                <p:ph idx="1"/>
              </p:nvPr>
            </p:nvSpPr>
            <p:spPr/>
            <p:txBody>
              <a:bodyPr/>
              <a:lstStyle/>
              <a:p>
                <a:r>
                  <a:rPr lang="en-US" altLang="zh-CN" dirty="0"/>
                  <a:t>As the earth moves through its orbit, the difference between a 24-h day and a solar day changes following an expression known as the </a:t>
                </a:r>
                <a:r>
                  <a:rPr lang="en-US" altLang="zh-CN" i="1" dirty="0"/>
                  <a:t>equation of time</a:t>
                </a:r>
                <a:r>
                  <a:rPr lang="en-US" altLang="zh-CN" dirty="0"/>
                  <a:t>, </a:t>
                </a:r>
                <a:r>
                  <a:rPr lang="en-US" altLang="zh-CN" i="1" dirty="0"/>
                  <a:t>E</a:t>
                </a:r>
                <a:r>
                  <a:rPr lang="en-US" altLang="zh-CN" dirty="0"/>
                  <a:t>:</a:t>
                </a: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𝐸</m:t>
                      </m:r>
                      <m:r>
                        <a:rPr lang="en-US" altLang="zh-CN" b="0" i="1" smtClean="0">
                          <a:latin typeface="Cambria Math" panose="02040503050406030204" pitchFamily="18" charset="0"/>
                        </a:rPr>
                        <m:t>=9.87</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en-US" altLang="zh-CN" b="0" i="1" smtClean="0">
                              <a:latin typeface="Cambria Math" panose="02040503050406030204" pitchFamily="18" charset="0"/>
                            </a:rPr>
                            <m:t>2</m:t>
                          </m:r>
                          <m:r>
                            <a:rPr lang="en-US" altLang="zh-CN" b="0" i="1" smtClean="0">
                              <a:latin typeface="Cambria Math" panose="02040503050406030204" pitchFamily="18" charset="0"/>
                            </a:rPr>
                            <m:t>𝐵</m:t>
                          </m:r>
                          <m:r>
                            <a:rPr lang="en-US" altLang="zh-CN" b="0" i="1" smtClean="0">
                              <a:latin typeface="Cambria Math" panose="02040503050406030204" pitchFamily="18" charset="0"/>
                            </a:rPr>
                            <m:t>−7.53</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r>
                                <a:rPr lang="en-US" altLang="zh-CN" b="0" i="1" smtClean="0">
                                  <a:latin typeface="Cambria Math" panose="02040503050406030204" pitchFamily="18" charset="0"/>
                                </a:rPr>
                                <m:t>𝐵</m:t>
                              </m:r>
                            </m:e>
                          </m:func>
                          <m:r>
                            <a:rPr lang="en-US" altLang="zh-CN" b="0" i="1" smtClean="0">
                              <a:latin typeface="Cambria Math" panose="02040503050406030204" pitchFamily="18" charset="0"/>
                            </a:rPr>
                            <m:t>−1.5</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en-US" altLang="zh-CN" b="0" i="1" smtClean="0">
                                  <a:latin typeface="Cambria Math" panose="02040503050406030204" pitchFamily="18" charset="0"/>
                                </a:rPr>
                                <m:t>𝐵</m:t>
                              </m:r>
                            </m:e>
                          </m:func>
                        </m:e>
                      </m:func>
                      <m:r>
                        <a:rPr lang="en-US" altLang="zh-CN" b="0" i="1" smtClean="0">
                          <a:latin typeface="Cambria Math" panose="02040503050406030204" pitchFamily="18" charset="0"/>
                        </a:rPr>
                        <m:t>(</m:t>
                      </m:r>
                      <m:r>
                        <a:rPr lang="en-US" altLang="zh-CN" b="0" i="1" smtClean="0">
                          <a:latin typeface="Cambria Math" panose="02040503050406030204" pitchFamily="18" charset="0"/>
                        </a:rPr>
                        <m:t>𝑚𝑖𝑛𝑢𝑡𝑒𝑠</m:t>
                      </m:r>
                      <m:r>
                        <a:rPr lang="en-US" altLang="zh-CN" b="0" i="1" smtClean="0">
                          <a:latin typeface="Cambria Math" panose="02040503050406030204" pitchFamily="18" charset="0"/>
                        </a:rPr>
                        <m:t>)</m:t>
                      </m:r>
                    </m:oMath>
                  </m:oMathPara>
                </a14:m>
                <a:endParaRPr lang="en-US" altLang="zh-CN" dirty="0"/>
              </a:p>
              <a:p>
                <a:pPr marL="0" indent="0">
                  <a:buNone/>
                </a:pPr>
                <a:r>
                  <a:rPr lang="en-US" altLang="zh-CN" dirty="0"/>
                  <a:t>Where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360</m:t>
                          </m:r>
                        </m:num>
                        <m:den>
                          <m:r>
                            <a:rPr lang="en-US" altLang="zh-CN" b="0" i="1" smtClean="0">
                              <a:latin typeface="Cambria Math" panose="02040503050406030204" pitchFamily="18" charset="0"/>
                            </a:rPr>
                            <m:t>364</m:t>
                          </m:r>
                        </m:den>
                      </m:f>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−81</m:t>
                          </m:r>
                        </m:e>
                      </m:d>
                      <m:r>
                        <a:rPr lang="en-US" altLang="zh-CN" b="0" i="1" smtClean="0">
                          <a:latin typeface="Cambria Math" panose="02040503050406030204" pitchFamily="18" charset="0"/>
                        </a:rPr>
                        <m:t> </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𝑑𝑒𝑔𝑟𝑒𝑒𝑠</m:t>
                          </m:r>
                        </m:e>
                      </m:d>
                    </m:oMath>
                  </m:oMathPara>
                </a14:m>
                <a:endParaRPr lang="en-US" altLang="zh-CN" b="0" dirty="0"/>
              </a:p>
              <a:p>
                <a:r>
                  <a:rPr lang="en-US" altLang="zh-CN" dirty="0"/>
                  <a:t>Putting together the longitude correction and the equation of time gives us the final relationship between local standard clock time and solar time.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𝑆𝑇</m:t>
                      </m:r>
                      <m:r>
                        <a:rPr lang="en-US" altLang="zh-CN" b="0" i="1" smtClean="0">
                          <a:latin typeface="Cambria Math" panose="02040503050406030204" pitchFamily="18" charset="0"/>
                        </a:rPr>
                        <m:t>=</m:t>
                      </m:r>
                      <m:r>
                        <a:rPr lang="en-US" altLang="zh-CN" b="0" i="1" smtClean="0">
                          <a:latin typeface="Cambria Math" panose="02040503050406030204" pitchFamily="18" charset="0"/>
                        </a:rPr>
                        <m:t>𝐶𝑇</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4 </m:t>
                          </m:r>
                          <m:r>
                            <a:rPr lang="en-US" altLang="zh-CN" b="0" i="1" smtClean="0">
                              <a:latin typeface="Cambria Math" panose="02040503050406030204" pitchFamily="18" charset="0"/>
                            </a:rPr>
                            <m:t>𝑚𝑖𝑛</m:t>
                          </m:r>
                        </m:num>
                        <m:den>
                          <m:r>
                            <a:rPr lang="en-US" altLang="zh-CN" b="0" i="1" smtClean="0">
                              <a:latin typeface="Cambria Math" panose="02040503050406030204" pitchFamily="18" charset="0"/>
                            </a:rPr>
                            <m:t>𝑑𝑒𝑔𝑟𝑒𝑒</m:t>
                          </m:r>
                        </m:den>
                      </m:f>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𝐿𝑇𝑀</m:t>
                          </m:r>
                          <m:r>
                            <a:rPr lang="en-US" altLang="zh-CN" b="0" i="1" smtClean="0">
                              <a:latin typeface="Cambria Math" panose="02040503050406030204" pitchFamily="18" charset="0"/>
                            </a:rPr>
                            <m:t> −</m:t>
                          </m:r>
                          <m:r>
                            <a:rPr lang="en-US" altLang="zh-CN" b="0" i="1" smtClean="0">
                              <a:latin typeface="Cambria Math" panose="02040503050406030204" pitchFamily="18" charset="0"/>
                            </a:rPr>
                            <m:t>𝐿𝑜𝑐𝑎𝑙</m:t>
                          </m:r>
                          <m:r>
                            <a:rPr lang="en-US" altLang="zh-CN" b="0" i="1" smtClean="0">
                              <a:latin typeface="Cambria Math" panose="02040503050406030204" pitchFamily="18" charset="0"/>
                            </a:rPr>
                            <m:t> </m:t>
                          </m:r>
                          <m:r>
                            <a:rPr lang="en-US" altLang="zh-CN" b="0" i="1" smtClean="0">
                              <a:latin typeface="Cambria Math" panose="02040503050406030204" pitchFamily="18" charset="0"/>
                            </a:rPr>
                            <m:t>𝑙𝑜𝑛𝑔𝑖𝑡𝑢𝑑𝑒</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 (</m:t>
                      </m:r>
                      <m:r>
                        <a:rPr lang="en-US" altLang="zh-CN" b="0" i="1" smtClean="0">
                          <a:latin typeface="Cambria Math" panose="02040503050406030204" pitchFamily="18" charset="0"/>
                        </a:rPr>
                        <m:t>𝑚𝑖𝑛</m:t>
                      </m:r>
                      <m:r>
                        <a:rPr lang="en-US" altLang="zh-CN" b="0" i="1" smtClean="0">
                          <a:latin typeface="Cambria Math" panose="02040503050406030204" pitchFamily="18" charset="0"/>
                        </a:rPr>
                        <m:t>)</m:t>
                      </m:r>
                    </m:oMath>
                  </m:oMathPara>
                </a14:m>
                <a:endParaRPr lang="en-US" altLang="zh-CN" dirty="0"/>
              </a:p>
            </p:txBody>
          </p:sp>
        </mc:Choice>
        <mc:Fallback xmlns="">
          <p:sp>
            <p:nvSpPr>
              <p:cNvPr id="3" name="内容占位符 2">
                <a:extLst>
                  <a:ext uri="{FF2B5EF4-FFF2-40B4-BE49-F238E27FC236}">
                    <a16:creationId xmlns:a16="http://schemas.microsoft.com/office/drawing/2014/main" id="{44F45833-22D5-4A67-B234-9846444C2A28}"/>
                  </a:ext>
                </a:extLst>
              </p:cNvPr>
              <p:cNvSpPr>
                <a:spLocks noGrp="1" noRot="1" noChangeAspect="1" noMove="1" noResize="1" noEditPoints="1" noAdjustHandles="1" noChangeArrowheads="1" noChangeShapeType="1" noTextEdit="1"/>
              </p:cNvSpPr>
              <p:nvPr>
                <p:ph idx="1"/>
              </p:nvPr>
            </p:nvSpPr>
            <p:spPr>
              <a:blipFill>
                <a:blip r:embed="rId2"/>
                <a:stretch>
                  <a:fillRect l="-1159" t="-984" r="-200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3747E08D-A1D2-4012-9033-5814D4E9FA60}"/>
              </a:ext>
            </a:extLst>
          </p:cNvPr>
          <p:cNvSpPr>
            <a:spLocks noGrp="1"/>
          </p:cNvSpPr>
          <p:nvPr>
            <p:ph type="sldNum" sz="quarter" idx="12"/>
          </p:nvPr>
        </p:nvSpPr>
        <p:spPr/>
        <p:txBody>
          <a:bodyPr/>
          <a:lstStyle/>
          <a:p>
            <a:pPr>
              <a:defRPr/>
            </a:pPr>
            <a:fld id="{A5A7C52C-B8D8-46AC-9434-6888604DA894}" type="slidenum">
              <a:rPr lang="en-US" altLang="zh-CN" smtClean="0"/>
              <a:pPr>
                <a:defRPr/>
              </a:pPr>
              <a:t>45</a:t>
            </a:fld>
            <a:endParaRPr lang="en-US" altLang="zh-CN"/>
          </a:p>
        </p:txBody>
      </p:sp>
    </p:spTree>
    <p:extLst>
      <p:ext uri="{BB962C8B-B14F-4D97-AF65-F5344CB8AC3E}">
        <p14:creationId xmlns:p14="http://schemas.microsoft.com/office/powerpoint/2010/main" val="258294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1AD28-1364-4BBC-AE2D-8310810CB1E8}"/>
              </a:ext>
            </a:extLst>
          </p:cNvPr>
          <p:cNvSpPr>
            <a:spLocks noGrp="1"/>
          </p:cNvSpPr>
          <p:nvPr>
            <p:ph type="title"/>
          </p:nvPr>
        </p:nvSpPr>
        <p:spPr/>
        <p:txBody>
          <a:bodyPr/>
          <a:lstStyle/>
          <a:p>
            <a:r>
              <a:rPr lang="en-US" altLang="zh-CN" b="1" dirty="0"/>
              <a:t>Solar time and civil (clock) time</a:t>
            </a:r>
            <a:endParaRPr lang="zh-CN" altLang="en-US" dirty="0"/>
          </a:p>
        </p:txBody>
      </p:sp>
      <p:sp>
        <p:nvSpPr>
          <p:cNvPr id="3" name="内容占位符 2">
            <a:extLst>
              <a:ext uri="{FF2B5EF4-FFF2-40B4-BE49-F238E27FC236}">
                <a16:creationId xmlns:a16="http://schemas.microsoft.com/office/drawing/2014/main" id="{EDEACA7A-223D-4F56-B94C-41FC52213A1C}"/>
              </a:ext>
            </a:extLst>
          </p:cNvPr>
          <p:cNvSpPr>
            <a:spLocks noGrp="1"/>
          </p:cNvSpPr>
          <p:nvPr>
            <p:ph idx="1"/>
          </p:nvPr>
        </p:nvSpPr>
        <p:spPr/>
        <p:txBody>
          <a:bodyPr/>
          <a:lstStyle/>
          <a:p>
            <a:r>
              <a:rPr lang="en-US" altLang="en-US" dirty="0"/>
              <a:t>The Equation of Time adjusts for the earth</a:t>
            </a:r>
            <a:r>
              <a:rPr lang="ja-JP" altLang="en-US" dirty="0"/>
              <a:t>’</a:t>
            </a:r>
            <a:r>
              <a:rPr lang="en-US" altLang="ja-JP" dirty="0"/>
              <a:t>s tilt angle and noncircular orbit.</a:t>
            </a:r>
          </a:p>
          <a:p>
            <a:endParaRPr lang="zh-CN" altLang="en-US" dirty="0"/>
          </a:p>
        </p:txBody>
      </p:sp>
      <p:sp>
        <p:nvSpPr>
          <p:cNvPr id="4" name="灯片编号占位符 3">
            <a:extLst>
              <a:ext uri="{FF2B5EF4-FFF2-40B4-BE49-F238E27FC236}">
                <a16:creationId xmlns:a16="http://schemas.microsoft.com/office/drawing/2014/main" id="{CB5E0ED4-5E82-4B40-8251-62852F024990}"/>
              </a:ext>
            </a:extLst>
          </p:cNvPr>
          <p:cNvSpPr>
            <a:spLocks noGrp="1"/>
          </p:cNvSpPr>
          <p:nvPr>
            <p:ph type="sldNum" sz="quarter" idx="12"/>
          </p:nvPr>
        </p:nvSpPr>
        <p:spPr/>
        <p:txBody>
          <a:bodyPr/>
          <a:lstStyle/>
          <a:p>
            <a:pPr>
              <a:defRPr/>
            </a:pPr>
            <a:fld id="{A5A7C52C-B8D8-46AC-9434-6888604DA894}" type="slidenum">
              <a:rPr lang="en-US" altLang="zh-CN" smtClean="0"/>
              <a:pPr>
                <a:defRPr/>
              </a:pPr>
              <a:t>46</a:t>
            </a:fld>
            <a:endParaRPr lang="en-US" altLang="zh-CN"/>
          </a:p>
        </p:txBody>
      </p:sp>
      <p:pic>
        <p:nvPicPr>
          <p:cNvPr id="5" name="Picture 1">
            <a:extLst>
              <a:ext uri="{FF2B5EF4-FFF2-40B4-BE49-F238E27FC236}">
                <a16:creationId xmlns:a16="http://schemas.microsoft.com/office/drawing/2014/main" id="{E861679E-B8BB-4813-A126-E8BA51FEBF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273322"/>
            <a:ext cx="5864225" cy="40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892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7EBD97-EEBC-443E-82B4-9E3892807A2E}"/>
              </a:ext>
            </a:extLst>
          </p:cNvPr>
          <p:cNvSpPr>
            <a:spLocks noGrp="1"/>
          </p:cNvSpPr>
          <p:nvPr>
            <p:ph type="title"/>
          </p:nvPr>
        </p:nvSpPr>
        <p:spPr/>
        <p:txBody>
          <a:bodyPr/>
          <a:lstStyle/>
          <a:p>
            <a:r>
              <a:rPr lang="en-US" altLang="zh-CN" b="1" dirty="0"/>
              <a:t>Sunrise and sunset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EC38EC-01C9-4EFC-803F-DAA82368BD14}"/>
                  </a:ext>
                </a:extLst>
              </p:cNvPr>
              <p:cNvSpPr>
                <a:spLocks noGrp="1"/>
              </p:cNvSpPr>
              <p:nvPr>
                <p:ph idx="1"/>
              </p:nvPr>
            </p:nvSpPr>
            <p:spPr/>
            <p:txBody>
              <a:bodyPr/>
              <a:lstStyle/>
              <a:p>
                <a:r>
                  <a:rPr lang="en-US" altLang="zh-CN" dirty="0"/>
                  <a:t>A sun path diagram can be used to locate the azimuth angles and approximate times of sunrise and sunset.</a:t>
                </a:r>
              </a:p>
              <a:p>
                <a:r>
                  <a:rPr lang="en-US" altLang="zh-CN" dirty="0"/>
                  <a:t>At sunrise and sunset, the altitude angle </a:t>
                </a:r>
                <a:r>
                  <a:rPr lang="en-US" altLang="zh-CN" i="1" dirty="0"/>
                  <a:t>β </a:t>
                </a:r>
                <a:r>
                  <a:rPr lang="en-US" altLang="zh-CN" dirty="0"/>
                  <a:t>is zero so we can write</a:t>
                </a:r>
              </a:p>
              <a:p>
                <a:endParaRPr lang="en-US" altLang="zh-CN" dirty="0"/>
              </a:p>
              <a:p>
                <a:endParaRPr lang="en-US" altLang="zh-CN" dirty="0"/>
              </a:p>
              <a:p>
                <a:r>
                  <a:rPr lang="en-US" altLang="zh-CN" dirty="0"/>
                  <a:t>Solving for the hour angle at sunrise,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𝐻</m:t>
                        </m:r>
                      </m:e>
                      <m:sub>
                        <m:r>
                          <a:rPr lang="en-US" altLang="zh-CN" i="1" dirty="0" smtClean="0">
                            <a:latin typeface="Cambria Math" panose="02040503050406030204" pitchFamily="18" charset="0"/>
                          </a:rPr>
                          <m:t>𝑆𝑅</m:t>
                        </m:r>
                      </m:sub>
                    </m:sSub>
                  </m:oMath>
                </a14:m>
                <a:r>
                  <a:rPr lang="en-US" altLang="zh-CN" dirty="0"/>
                  <a:t>, gives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𝐻</m:t>
                        </m:r>
                      </m:e>
                      <m:sub>
                        <m:r>
                          <a:rPr lang="en-US" altLang="zh-CN" i="1" dirty="0" smtClean="0">
                            <a:latin typeface="Cambria Math" panose="02040503050406030204" pitchFamily="18" charset="0"/>
                          </a:rPr>
                          <m:t>𝑆𝑅</m:t>
                        </m:r>
                      </m:sub>
                    </m:sSub>
                  </m:oMath>
                </a14:m>
                <a:endParaRPr lang="en-US" altLang="zh-CN" dirty="0"/>
              </a:p>
              <a:p>
                <a:endParaRPr lang="en-US" altLang="zh-CN" dirty="0"/>
              </a:p>
              <a:p>
                <a:r>
                  <a:rPr lang="en-US" altLang="zh-CN" dirty="0"/>
                  <a:t>Since the earth rotates 15◦/h, the hour angle can be converted to time of sunrise or sunset using</a:t>
                </a:r>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Sunrise</m:t>
                      </m:r>
                      <m:r>
                        <a:rPr lang="en-US" altLang="zh-CN" b="0" i="1" smtClean="0">
                          <a:latin typeface="Cambria Math" panose="02040503050406030204" pitchFamily="18" charset="0"/>
                        </a:rPr>
                        <m:t> </m:t>
                      </m:r>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geometric</m:t>
                          </m:r>
                        </m:e>
                      </m:d>
                      <m:r>
                        <a:rPr lang="en-US" altLang="zh-CN" b="0" i="1" smtClean="0">
                          <a:latin typeface="Cambria Math" panose="02040503050406030204" pitchFamily="18" charset="0"/>
                        </a:rPr>
                        <m:t>=12:00 −</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𝑆𝑅</m:t>
                              </m:r>
                            </m:sub>
                          </m:sSub>
                        </m:num>
                        <m:den>
                          <m:r>
                            <a:rPr lang="en-US" altLang="zh-CN" b="0" i="1" smtClean="0">
                              <a:latin typeface="Cambria Math" panose="02040503050406030204" pitchFamily="18" charset="0"/>
                            </a:rPr>
                            <m:t>15</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h</m:t>
                          </m:r>
                        </m:den>
                      </m:f>
                    </m:oMath>
                  </m:oMathPara>
                </a14:m>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2EEC38EC-01C9-4EFC-803F-DAA82368BD14}"/>
                  </a:ext>
                </a:extLst>
              </p:cNvPr>
              <p:cNvSpPr>
                <a:spLocks noGrp="1" noRot="1" noChangeAspect="1" noMove="1" noResize="1" noEditPoints="1" noAdjustHandles="1" noChangeArrowheads="1" noChangeShapeType="1" noTextEdit="1"/>
              </p:cNvSpPr>
              <p:nvPr>
                <p:ph idx="1"/>
              </p:nvPr>
            </p:nvSpPr>
            <p:spPr>
              <a:blipFill>
                <a:blip r:embed="rId2"/>
                <a:stretch>
                  <a:fillRect l="-1005" t="-984" r="-1314" b="-196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C90AC69-DCE9-40E4-8F04-9BFBBD330FA2}"/>
              </a:ext>
            </a:extLst>
          </p:cNvPr>
          <p:cNvSpPr>
            <a:spLocks noGrp="1"/>
          </p:cNvSpPr>
          <p:nvPr>
            <p:ph type="sldNum" sz="quarter" idx="12"/>
          </p:nvPr>
        </p:nvSpPr>
        <p:spPr/>
        <p:txBody>
          <a:bodyPr/>
          <a:lstStyle/>
          <a:p>
            <a:pPr>
              <a:defRPr/>
            </a:pPr>
            <a:fld id="{A5A7C52C-B8D8-46AC-9434-6888604DA894}" type="slidenum">
              <a:rPr lang="en-US" altLang="zh-CN" smtClean="0"/>
              <a:pPr>
                <a:defRPr/>
              </a:pPr>
              <a:t>47</a:t>
            </a:fld>
            <a:endParaRPr lang="en-US" altLang="zh-CN"/>
          </a:p>
        </p:txBody>
      </p:sp>
      <p:pic>
        <p:nvPicPr>
          <p:cNvPr id="5" name="图片 4">
            <a:extLst>
              <a:ext uri="{FF2B5EF4-FFF2-40B4-BE49-F238E27FC236}">
                <a16:creationId xmlns:a16="http://schemas.microsoft.com/office/drawing/2014/main" id="{FBCC655C-8E09-4B54-8AA7-04C42AB314D2}"/>
              </a:ext>
            </a:extLst>
          </p:cNvPr>
          <p:cNvPicPr>
            <a:picLocks noChangeAspect="1"/>
          </p:cNvPicPr>
          <p:nvPr/>
        </p:nvPicPr>
        <p:blipFill>
          <a:blip r:embed="rId3"/>
          <a:stretch>
            <a:fillRect/>
          </a:stretch>
        </p:blipFill>
        <p:spPr>
          <a:xfrm>
            <a:off x="2221706" y="2590800"/>
            <a:ext cx="4700588" cy="1280532"/>
          </a:xfrm>
          <a:prstGeom prst="rect">
            <a:avLst/>
          </a:prstGeom>
        </p:spPr>
      </p:pic>
      <p:pic>
        <p:nvPicPr>
          <p:cNvPr id="6" name="图片 5">
            <a:extLst>
              <a:ext uri="{FF2B5EF4-FFF2-40B4-BE49-F238E27FC236}">
                <a16:creationId xmlns:a16="http://schemas.microsoft.com/office/drawing/2014/main" id="{B2F972EA-F719-4908-9000-2BCCB600BDAF}"/>
              </a:ext>
            </a:extLst>
          </p:cNvPr>
          <p:cNvPicPr>
            <a:picLocks noChangeAspect="1"/>
          </p:cNvPicPr>
          <p:nvPr/>
        </p:nvPicPr>
        <p:blipFill>
          <a:blip r:embed="rId4"/>
          <a:stretch>
            <a:fillRect/>
          </a:stretch>
        </p:blipFill>
        <p:spPr>
          <a:xfrm>
            <a:off x="2109787" y="4454478"/>
            <a:ext cx="4924425" cy="376285"/>
          </a:xfrm>
          <a:prstGeom prst="rect">
            <a:avLst/>
          </a:prstGeom>
        </p:spPr>
      </p:pic>
    </p:spTree>
    <p:extLst>
      <p:ext uri="{BB962C8B-B14F-4D97-AF65-F5344CB8AC3E}">
        <p14:creationId xmlns:p14="http://schemas.microsoft.com/office/powerpoint/2010/main" val="2353020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05FB111-95A2-49C7-BEED-6C92B14AD006}"/>
              </a:ext>
            </a:extLst>
          </p:cNvPr>
          <p:cNvSpPr>
            <a:spLocks noGrp="1"/>
          </p:cNvSpPr>
          <p:nvPr>
            <p:ph type="title"/>
          </p:nvPr>
        </p:nvSpPr>
        <p:spPr/>
        <p:txBody>
          <a:bodyPr anchor="ctr"/>
          <a:lstStyle/>
          <a:p>
            <a:pPr algn="ctr" eaLnBrk="1" hangingPunct="1">
              <a:defRPr/>
            </a:pPr>
            <a:r>
              <a:rPr lang="en-US" altLang="en-US" sz="3200"/>
              <a:t>CLEAR SKY DIRECT-BEAM RADIATION</a:t>
            </a:r>
            <a:endParaRPr lang="en-US" altLang="en-US" sz="3200">
              <a:latin typeface="Times New Roman" pitchFamily="18" charset="0"/>
            </a:endParaRPr>
          </a:p>
        </p:txBody>
      </p:sp>
      <p:pic>
        <p:nvPicPr>
          <p:cNvPr id="65539" name="Picture 1">
            <a:extLst>
              <a:ext uri="{FF2B5EF4-FFF2-40B4-BE49-F238E27FC236}">
                <a16:creationId xmlns:a16="http://schemas.microsoft.com/office/drawing/2014/main" id="{D510AFD2-1039-4F5B-B06B-48ED60946C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57413"/>
            <a:ext cx="6681788"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BDFF6E1-6917-43E5-B453-59BE9B8671AF}"/>
              </a:ext>
            </a:extLst>
          </p:cNvPr>
          <p:cNvSpPr>
            <a:spLocks noRot="1" noChangeAspect="1" noMove="1" noResize="1" noEditPoints="1" noAdjustHandles="1" noChangeArrowheads="1" noChangeShapeType="1" noTextEdit="1"/>
          </p:cNvSpPr>
          <p:nvPr/>
        </p:nvSpPr>
        <p:spPr>
          <a:xfrm>
            <a:off x="685800" y="1449107"/>
            <a:ext cx="7924800" cy="707886"/>
          </a:xfrm>
          <a:prstGeom prst="rect">
            <a:avLst/>
          </a:prstGeom>
          <a:blipFill rotWithShape="0">
            <a:blip r:embed="rId3"/>
            <a:stretch>
              <a:fillRect l="-846" t="-5172" b="-14655"/>
            </a:stretch>
          </a:blipFill>
        </p:spPr>
        <p:txBody>
          <a:bodyPr/>
          <a:lstStyle/>
          <a:p>
            <a:pPr>
              <a:defRPr/>
            </a:pPr>
            <a:r>
              <a:rPr lang="en-US">
                <a:noFill/>
                <a:ea typeface="宋体" pitchFamily="2" charset="-122"/>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a:extLst>
              <a:ext uri="{FF2B5EF4-FFF2-40B4-BE49-F238E27FC236}">
                <a16:creationId xmlns:a16="http://schemas.microsoft.com/office/drawing/2014/main" id="{23C229CD-58A7-42A7-AF52-A8FCA4C4BE7B}"/>
              </a:ext>
            </a:extLst>
          </p:cNvPr>
          <p:cNvSpPr>
            <a:spLocks noChangeArrowheads="1"/>
          </p:cNvSpPr>
          <p:nvPr/>
        </p:nvSpPr>
        <p:spPr bwMode="auto">
          <a:xfrm>
            <a:off x="685800" y="1371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buClr>
                <a:srgbClr val="003366"/>
              </a:buClr>
            </a:pPr>
            <a:r>
              <a:rPr lang="en-US" altLang="en-US" dirty="0">
                <a:latin typeface="Times New Roman" panose="02020603050405020304" pitchFamily="18" charset="0"/>
              </a:rPr>
              <a:t>Direct Beam</a:t>
            </a:r>
          </a:p>
          <a:p>
            <a:pPr lvl="1" eaLnBrk="1" hangingPunct="1">
              <a:buClr>
                <a:srgbClr val="003366"/>
              </a:buClr>
            </a:pPr>
            <a:r>
              <a:rPr lang="en-US" altLang="en-US" dirty="0">
                <a:latin typeface="Times New Roman" panose="02020603050405020304" pitchFamily="18" charset="0"/>
              </a:rPr>
              <a:t>Radiation that passes in a straight line through the atmosphere to the solar receiver (required by solar concentrator systems)</a:t>
            </a:r>
          </a:p>
          <a:p>
            <a:pPr eaLnBrk="1" hangingPunct="1">
              <a:buClr>
                <a:srgbClr val="003366"/>
              </a:buClr>
            </a:pPr>
            <a:r>
              <a:rPr lang="en-US" altLang="en-US" dirty="0">
                <a:latin typeface="Times New Roman" panose="02020603050405020304" pitchFamily="18" charset="0"/>
              </a:rPr>
              <a:t>Diffuse</a:t>
            </a:r>
          </a:p>
          <a:p>
            <a:pPr lvl="1" eaLnBrk="1" hangingPunct="1">
              <a:buClr>
                <a:srgbClr val="003366"/>
              </a:buClr>
            </a:pPr>
            <a:r>
              <a:rPr lang="en-US" altLang="en-US" dirty="0">
                <a:latin typeface="Times New Roman" panose="02020603050405020304" pitchFamily="18" charset="0"/>
              </a:rPr>
              <a:t>Radiation that has been scattered by molecules and aerosols in the atmosphere</a:t>
            </a:r>
          </a:p>
          <a:p>
            <a:pPr eaLnBrk="1" hangingPunct="1">
              <a:buClr>
                <a:srgbClr val="003366"/>
              </a:buClr>
            </a:pPr>
            <a:r>
              <a:rPr lang="en-US" altLang="en-US" dirty="0">
                <a:latin typeface="Times New Roman" panose="02020603050405020304" pitchFamily="18" charset="0"/>
              </a:rPr>
              <a:t>Reflected</a:t>
            </a:r>
          </a:p>
          <a:p>
            <a:pPr lvl="1" eaLnBrk="1" hangingPunct="1">
              <a:buClr>
                <a:srgbClr val="003366"/>
              </a:buClr>
            </a:pPr>
            <a:r>
              <a:rPr lang="en-US" altLang="en-US" dirty="0">
                <a:latin typeface="Times New Roman" panose="02020603050405020304" pitchFamily="18" charset="0"/>
              </a:rPr>
              <a:t>Radiation bouncing off ground or other surfaces</a:t>
            </a:r>
          </a:p>
        </p:txBody>
      </p:sp>
      <p:sp>
        <p:nvSpPr>
          <p:cNvPr id="4" name="标题 3">
            <a:extLst>
              <a:ext uri="{FF2B5EF4-FFF2-40B4-BE49-F238E27FC236}">
                <a16:creationId xmlns:a16="http://schemas.microsoft.com/office/drawing/2014/main" id="{24BF376C-D8F7-4785-84D9-088F2C2DAB6E}"/>
              </a:ext>
            </a:extLst>
          </p:cNvPr>
          <p:cNvSpPr>
            <a:spLocks noGrp="1"/>
          </p:cNvSpPr>
          <p:nvPr>
            <p:ph type="title"/>
          </p:nvPr>
        </p:nvSpPr>
        <p:spPr/>
        <p:txBody>
          <a:bodyPr/>
          <a:lstStyle/>
          <a:p>
            <a:r>
              <a:rPr lang="en-US" altLang="zh-CN" dirty="0"/>
              <a:t>Total Solar Flux</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0E2A2B-08F0-4810-90C3-5E1DC9CBA0F4}"/>
              </a:ext>
            </a:extLst>
          </p:cNvPr>
          <p:cNvSpPr>
            <a:spLocks noGrp="1"/>
          </p:cNvSpPr>
          <p:nvPr>
            <p:ph type="title"/>
          </p:nvPr>
        </p:nvSpPr>
        <p:spPr/>
        <p:txBody>
          <a:bodyPr/>
          <a:lstStyle/>
          <a:p>
            <a:r>
              <a:rPr lang="en-US" altLang="zh-CN" dirty="0"/>
              <a:t>The solar resource</a:t>
            </a:r>
            <a:endParaRPr lang="zh-CN" altLang="en-US" dirty="0"/>
          </a:p>
        </p:txBody>
      </p:sp>
      <p:sp>
        <p:nvSpPr>
          <p:cNvPr id="3" name="内容占位符 2">
            <a:extLst>
              <a:ext uri="{FF2B5EF4-FFF2-40B4-BE49-F238E27FC236}">
                <a16:creationId xmlns:a16="http://schemas.microsoft.com/office/drawing/2014/main" id="{744516F1-8B16-4F21-A8A7-5832DC5501E2}"/>
              </a:ext>
            </a:extLst>
          </p:cNvPr>
          <p:cNvSpPr>
            <a:spLocks noGrp="1"/>
          </p:cNvSpPr>
          <p:nvPr>
            <p:ph idx="1"/>
          </p:nvPr>
        </p:nvSpPr>
        <p:spPr/>
        <p:txBody>
          <a:bodyPr/>
          <a:lstStyle/>
          <a:p>
            <a:r>
              <a:rPr lang="en-US" altLang="zh-CN" dirty="0"/>
              <a:t>Solar power is the conversion of sunlight into electricity, either directly using photovoltaics (PV), or indirectly using concentrated solar power (CSP).</a:t>
            </a:r>
          </a:p>
          <a:p>
            <a:r>
              <a:rPr lang="en-US" altLang="zh-CN" dirty="0"/>
              <a:t>In the last two decades, photovoltaics (PV), also known as solar PV, has evolved from a pure niche market of small scale applications towards becoming a mainstream electricity source.</a:t>
            </a:r>
          </a:p>
          <a:p>
            <a:r>
              <a:rPr lang="en-US" altLang="zh-CN" dirty="0"/>
              <a:t>A solar cell is a device that converts light directly into electricity using the photoelectric effect. </a:t>
            </a:r>
            <a:endParaRPr lang="zh-CN" altLang="en-US" dirty="0"/>
          </a:p>
        </p:txBody>
      </p:sp>
      <p:sp>
        <p:nvSpPr>
          <p:cNvPr id="4" name="灯片编号占位符 3">
            <a:extLst>
              <a:ext uri="{FF2B5EF4-FFF2-40B4-BE49-F238E27FC236}">
                <a16:creationId xmlns:a16="http://schemas.microsoft.com/office/drawing/2014/main" id="{924D8124-9AA9-4CDE-8DDD-5911E10165D1}"/>
              </a:ext>
            </a:extLst>
          </p:cNvPr>
          <p:cNvSpPr>
            <a:spLocks noGrp="1"/>
          </p:cNvSpPr>
          <p:nvPr>
            <p:ph type="sldNum" sz="quarter" idx="12"/>
          </p:nvPr>
        </p:nvSpPr>
        <p:spPr/>
        <p:txBody>
          <a:bodyPr/>
          <a:lstStyle/>
          <a:p>
            <a:pPr>
              <a:defRPr/>
            </a:pPr>
            <a:fld id="{A5A7C52C-B8D8-46AC-9434-6888604DA894}" type="slidenum">
              <a:rPr lang="en-US" altLang="zh-CN" smtClean="0"/>
              <a:pPr>
                <a:defRPr/>
              </a:pPr>
              <a:t>5</a:t>
            </a:fld>
            <a:endParaRPr lang="en-US" altLang="zh-CN"/>
          </a:p>
        </p:txBody>
      </p:sp>
    </p:spTree>
    <p:extLst>
      <p:ext uri="{BB962C8B-B14F-4D97-AF65-F5344CB8AC3E}">
        <p14:creationId xmlns:p14="http://schemas.microsoft.com/office/powerpoint/2010/main" val="1077369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2C2CAEC-3493-45B8-AA0B-0AE5FE17C46C}"/>
              </a:ext>
            </a:extLst>
          </p:cNvPr>
          <p:cNvSpPr>
            <a:spLocks noGrp="1"/>
          </p:cNvSpPr>
          <p:nvPr>
            <p:ph type="title"/>
          </p:nvPr>
        </p:nvSpPr>
        <p:spPr/>
        <p:txBody>
          <a:bodyPr anchor="ctr"/>
          <a:lstStyle/>
          <a:p>
            <a:pPr algn="ctr" eaLnBrk="1" hangingPunct="1">
              <a:defRPr/>
            </a:pPr>
            <a:r>
              <a:rPr lang="en-US" sz="4000" dirty="0">
                <a:latin typeface="Times New Roman" charset="0"/>
                <a:ea typeface="+mj-ea"/>
              </a:rPr>
              <a:t>Total Solar Flux (units)</a:t>
            </a:r>
          </a:p>
        </p:txBody>
      </p:sp>
      <p:sp>
        <p:nvSpPr>
          <p:cNvPr id="3" name="内容占位符 2">
            <a:extLst>
              <a:ext uri="{FF2B5EF4-FFF2-40B4-BE49-F238E27FC236}">
                <a16:creationId xmlns:a16="http://schemas.microsoft.com/office/drawing/2014/main" id="{15BB914C-45AF-41C0-BE6E-9F8054B0B008}"/>
              </a:ext>
            </a:extLst>
          </p:cNvPr>
          <p:cNvSpPr>
            <a:spLocks noGrp="1"/>
          </p:cNvSpPr>
          <p:nvPr>
            <p:ph idx="1"/>
          </p:nvPr>
        </p:nvSpPr>
        <p:spPr/>
        <p:txBody>
          <a:bodyPr/>
          <a:lstStyle/>
          <a:p>
            <a:r>
              <a:rPr lang="en-US" altLang="zh-CN" dirty="0"/>
              <a:t>Other units involving British Thermal Units, kilocalories, and </a:t>
            </a:r>
            <a:r>
              <a:rPr lang="en-US" altLang="zh-CN" dirty="0" err="1"/>
              <a:t>langleys</a:t>
            </a:r>
            <a:r>
              <a:rPr lang="en-US" altLang="zh-CN" dirty="0"/>
              <a:t> may also be encountered. Conversion factors  between these units are given in Table:</a:t>
            </a:r>
            <a:endParaRPr lang="zh-CN" altLang="en-US" dirty="0"/>
          </a:p>
        </p:txBody>
      </p:sp>
      <p:sp>
        <p:nvSpPr>
          <p:cNvPr id="67588" name="Rectangle 4">
            <a:extLst>
              <a:ext uri="{FF2B5EF4-FFF2-40B4-BE49-F238E27FC236}">
                <a16:creationId xmlns:a16="http://schemas.microsoft.com/office/drawing/2014/main" id="{9C1610AA-8483-4EF8-A072-E8ADB8C76EC2}"/>
              </a:ext>
            </a:extLst>
          </p:cNvPr>
          <p:cNvSpPr>
            <a:spLocks noChangeArrowheads="1"/>
          </p:cNvSpPr>
          <p:nvPr/>
        </p:nvSpPr>
        <p:spPr bwMode="auto">
          <a:xfrm>
            <a:off x="1142999" y="5853053"/>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lgn="ctr">
              <a:spcBef>
                <a:spcPct val="0"/>
              </a:spcBef>
              <a:buClrTx/>
              <a:buSzTx/>
              <a:buFontTx/>
              <a:buNone/>
            </a:pPr>
            <a:r>
              <a:rPr lang="en-US" altLang="en-US" sz="2000" dirty="0">
                <a:solidFill>
                  <a:srgbClr val="00060C"/>
                </a:solidFill>
                <a:latin typeface="Times New Roman" panose="02020603050405020304" pitchFamily="18" charset="0"/>
                <a:cs typeface="Times New Roman" panose="02020603050405020304" pitchFamily="18" charset="0"/>
              </a:rPr>
              <a:t>Conversion Factors for Various Insolation Units</a:t>
            </a:r>
          </a:p>
        </p:txBody>
      </p:sp>
      <p:pic>
        <p:nvPicPr>
          <p:cNvPr id="4" name="图片 3">
            <a:extLst>
              <a:ext uri="{FF2B5EF4-FFF2-40B4-BE49-F238E27FC236}">
                <a16:creationId xmlns:a16="http://schemas.microsoft.com/office/drawing/2014/main" id="{D42A1544-BFCA-4B84-849D-0CDD014421DA}"/>
              </a:ext>
            </a:extLst>
          </p:cNvPr>
          <p:cNvPicPr>
            <a:picLocks noChangeAspect="1"/>
          </p:cNvPicPr>
          <p:nvPr/>
        </p:nvPicPr>
        <p:blipFill>
          <a:blip r:embed="rId2"/>
          <a:stretch>
            <a:fillRect/>
          </a:stretch>
        </p:blipFill>
        <p:spPr>
          <a:xfrm>
            <a:off x="2193131" y="2590800"/>
            <a:ext cx="4300537" cy="314979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7D0B064-C080-4F77-8F1E-A72C76026A1E}"/>
              </a:ext>
            </a:extLst>
          </p:cNvPr>
          <p:cNvSpPr>
            <a:spLocks noGrp="1"/>
          </p:cNvSpPr>
          <p:nvPr>
            <p:ph type="title"/>
          </p:nvPr>
        </p:nvSpPr>
        <p:spPr/>
        <p:txBody>
          <a:bodyPr anchor="ctr"/>
          <a:lstStyle/>
          <a:p>
            <a:pPr algn="ctr" eaLnBrk="1" hangingPunct="1">
              <a:defRPr/>
            </a:pPr>
            <a:r>
              <a:rPr lang="en-US" altLang="en-US" sz="4000"/>
              <a:t>The extraterrestrial solar flux.</a:t>
            </a:r>
            <a:endParaRPr lang="en-US" altLang="en-US" sz="4000">
              <a:latin typeface="Times New Roman" pitchFamily="18" charset="0"/>
            </a:endParaRPr>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5069629D-81BB-439D-9E86-D6FD4407E202}"/>
                  </a:ext>
                </a:extLst>
              </p:cNvPr>
              <p:cNvSpPr>
                <a:spLocks noGrp="1"/>
              </p:cNvSpPr>
              <p:nvPr>
                <p:ph idx="1"/>
              </p:nvPr>
            </p:nvSpPr>
            <p:spPr/>
            <p:txBody>
              <a:bodyPr/>
              <a:lstStyle/>
              <a:p>
                <a:r>
                  <a:rPr lang="en-US" altLang="zh-CN" dirty="0"/>
                  <a:t>The starting point for a clear-sky radiation calculation is with an estimate of the extraterrestrial (ET) solar insolation,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𝐼</m:t>
                        </m:r>
                      </m:e>
                      <m:sub>
                        <m:r>
                          <a:rPr lang="en-US" altLang="zh-CN" i="1" dirty="0" smtClean="0">
                            <a:latin typeface="Cambria Math" panose="02040503050406030204" pitchFamily="18" charset="0"/>
                          </a:rPr>
                          <m:t>0</m:t>
                        </m:r>
                      </m:sub>
                    </m:sSub>
                  </m:oMath>
                </a14:m>
                <a:r>
                  <a:rPr lang="en-US" altLang="zh-CN" dirty="0"/>
                  <a:t>, that passes perpendicularly through an imaginary surface just outside of the earth’s atmosphere</a:t>
                </a:r>
                <a:endParaRPr lang="zh-CN" altLang="en-US" dirty="0"/>
              </a:p>
            </p:txBody>
          </p:sp>
        </mc:Choice>
        <mc:Fallback xmlns="">
          <p:sp>
            <p:nvSpPr>
              <p:cNvPr id="4" name="内容占位符 3">
                <a:extLst>
                  <a:ext uri="{FF2B5EF4-FFF2-40B4-BE49-F238E27FC236}">
                    <a16:creationId xmlns:a16="http://schemas.microsoft.com/office/drawing/2014/main" id="{5069629D-81BB-439D-9E86-D6FD4407E202}"/>
                  </a:ext>
                </a:extLst>
              </p:cNvPr>
              <p:cNvSpPr>
                <a:spLocks noGrp="1" noRot="1" noChangeAspect="1" noMove="1" noResize="1" noEditPoints="1" noAdjustHandles="1" noChangeArrowheads="1" noChangeShapeType="1" noTextEdit="1"/>
              </p:cNvSpPr>
              <p:nvPr>
                <p:ph idx="1"/>
              </p:nvPr>
            </p:nvSpPr>
            <p:spPr>
              <a:blipFill>
                <a:blip r:embed="rId2"/>
                <a:stretch>
                  <a:fillRect l="-1005" t="-984" r="-1314"/>
                </a:stretch>
              </a:blipFill>
            </p:spPr>
            <p:txBody>
              <a:bodyPr/>
              <a:lstStyle/>
              <a:p>
                <a:r>
                  <a:rPr lang="zh-CN" altLang="en-US">
                    <a:noFill/>
                  </a:rPr>
                  <a:t> </a:t>
                </a:r>
              </a:p>
            </p:txBody>
          </p:sp>
        </mc:Fallback>
      </mc:AlternateContent>
      <p:pic>
        <p:nvPicPr>
          <p:cNvPr id="69635" name="Picture 1">
            <a:extLst>
              <a:ext uri="{FF2B5EF4-FFF2-40B4-BE49-F238E27FC236}">
                <a16:creationId xmlns:a16="http://schemas.microsoft.com/office/drawing/2014/main" id="{848898B9-B6EE-482B-9F3C-59097F4E4C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3467100"/>
            <a:ext cx="50101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5DCB261-67E8-495F-BCC1-391D5C112015}"/>
              </a:ext>
            </a:extLst>
          </p:cNvPr>
          <p:cNvSpPr>
            <a:spLocks noGrp="1"/>
          </p:cNvSpPr>
          <p:nvPr>
            <p:ph type="title"/>
          </p:nvPr>
        </p:nvSpPr>
        <p:spPr/>
        <p:txBody>
          <a:bodyPr anchor="ctr"/>
          <a:lstStyle/>
          <a:p>
            <a:pPr algn="ctr" eaLnBrk="1" hangingPunct="1">
              <a:defRPr/>
            </a:pPr>
            <a:r>
              <a:rPr lang="en-US" altLang="en-US" sz="4000"/>
              <a:t>The extraterrestrial solar flux</a:t>
            </a:r>
            <a:endParaRPr lang="en-US" altLang="en-US" sz="4000">
              <a:latin typeface="Times New Roman" pitchFamily="18" charset="0"/>
            </a:endParaRPr>
          </a:p>
        </p:txBody>
      </p:sp>
      <p:pic>
        <p:nvPicPr>
          <p:cNvPr id="70659" name="Picture 3">
            <a:extLst>
              <a:ext uri="{FF2B5EF4-FFF2-40B4-BE49-F238E27FC236}">
                <a16:creationId xmlns:a16="http://schemas.microsoft.com/office/drawing/2014/main" id="{FD92024D-E7F2-4278-A7E0-509B3C6750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6933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85D99B8-9DD5-4F27-9134-8AD2E7839242}"/>
              </a:ext>
            </a:extLst>
          </p:cNvPr>
          <p:cNvSpPr>
            <a:spLocks noRot="1" noChangeAspect="1" noMove="1" noResize="1" noEditPoints="1" noAdjustHandles="1" noChangeArrowheads="1" noChangeShapeType="1" noTextEdit="1"/>
          </p:cNvSpPr>
          <p:nvPr/>
        </p:nvSpPr>
        <p:spPr>
          <a:xfrm>
            <a:off x="553580" y="1704160"/>
            <a:ext cx="7860628" cy="734240"/>
          </a:xfrm>
          <a:prstGeom prst="rect">
            <a:avLst/>
          </a:prstGeom>
          <a:blipFill rotWithShape="0">
            <a:blip r:embed="rId3"/>
            <a:stretch>
              <a:fillRect l="-853" t="-5000" r="-776" b="-10833"/>
            </a:stretch>
          </a:blipFill>
        </p:spPr>
        <p:txBody>
          <a:bodyPr/>
          <a:lstStyle/>
          <a:p>
            <a:pPr>
              <a:defRPr/>
            </a:pPr>
            <a:r>
              <a:rPr lang="en-US">
                <a:noFill/>
                <a:ea typeface="宋体" pitchFamily="2" charset="-122"/>
              </a:rPr>
              <a:t> </a:t>
            </a:r>
          </a:p>
        </p:txBody>
      </p:sp>
      <p:pic>
        <p:nvPicPr>
          <p:cNvPr id="70661" name="Picture 7">
            <a:extLst>
              <a:ext uri="{FF2B5EF4-FFF2-40B4-BE49-F238E27FC236}">
                <a16:creationId xmlns:a16="http://schemas.microsoft.com/office/drawing/2014/main" id="{D0468693-90DE-4511-B619-DECE8C554B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286250"/>
            <a:ext cx="56800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256AE96-5AC2-4779-9A9B-CE65BB9C3B0E}"/>
              </a:ext>
            </a:extLst>
          </p:cNvPr>
          <p:cNvSpPr txBox="1"/>
          <p:nvPr/>
        </p:nvSpPr>
        <p:spPr>
          <a:xfrm>
            <a:off x="1905000" y="6324600"/>
            <a:ext cx="1917513" cy="369332"/>
          </a:xfrm>
          <a:prstGeom prst="rect">
            <a:avLst/>
          </a:prstGeom>
          <a:noFill/>
        </p:spPr>
        <p:txBody>
          <a:bodyPr wrap="none" rtlCol="0">
            <a:spAutoFit/>
          </a:bodyPr>
          <a:lstStyle/>
          <a:p>
            <a:r>
              <a:rPr lang="en-US" dirty="0"/>
              <a:t>I_B = A exp (-km)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5">
            <a:extLst>
              <a:ext uri="{FF2B5EF4-FFF2-40B4-BE49-F238E27FC236}">
                <a16:creationId xmlns:a16="http://schemas.microsoft.com/office/drawing/2014/main" id="{7477CFE2-CB80-44FE-89EB-89B18CC080A4}"/>
              </a:ext>
            </a:extLst>
          </p:cNvPr>
          <p:cNvSpPr>
            <a:spLocks noChangeArrowheads="1"/>
          </p:cNvSpPr>
          <p:nvPr/>
        </p:nvSpPr>
        <p:spPr bwMode="auto">
          <a:xfrm>
            <a:off x="685800" y="1447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buClr>
                <a:srgbClr val="003366"/>
              </a:buClr>
            </a:pPr>
            <a:r>
              <a:rPr lang="en-US" altLang="en-US" sz="2400" dirty="0">
                <a:latin typeface="Times New Roman" panose="02020603050405020304" pitchFamily="18" charset="0"/>
              </a:rPr>
              <a:t>Fixed Panel facing south at 40</a:t>
            </a:r>
            <a:r>
              <a:rPr lang="en-US" altLang="en-US" sz="2400" baseline="30000" dirty="0">
                <a:latin typeface="Times New Roman" panose="02020603050405020304" pitchFamily="18" charset="0"/>
              </a:rPr>
              <a:t>o</a:t>
            </a:r>
            <a:r>
              <a:rPr lang="en-US" altLang="en-US" sz="2400" dirty="0">
                <a:latin typeface="Times New Roman" panose="02020603050405020304" pitchFamily="18" charset="0"/>
              </a:rPr>
              <a:t> N latitude</a:t>
            </a:r>
          </a:p>
          <a:p>
            <a:pPr lvl="1" eaLnBrk="1" hangingPunct="1">
              <a:buClr>
                <a:srgbClr val="003366"/>
              </a:buClr>
            </a:pPr>
            <a:r>
              <a:rPr lang="en-US" altLang="en-US" dirty="0">
                <a:latin typeface="Times New Roman" panose="02020603050405020304" pitchFamily="18" charset="0"/>
              </a:rPr>
              <a:t>40</a:t>
            </a:r>
            <a:r>
              <a:rPr lang="en-US" altLang="en-US" baseline="30000" dirty="0">
                <a:latin typeface="Times New Roman" panose="02020603050405020304" pitchFamily="18" charset="0"/>
              </a:rPr>
              <a:t>o</a:t>
            </a:r>
            <a:r>
              <a:rPr lang="en-US" altLang="en-US" dirty="0">
                <a:latin typeface="Times New Roman" panose="02020603050405020304" pitchFamily="18" charset="0"/>
              </a:rPr>
              <a:t> tilt angle: 2410 kWh/m</a:t>
            </a:r>
            <a:r>
              <a:rPr lang="en-US" altLang="en-US" baseline="30000" dirty="0">
                <a:latin typeface="Times New Roman" panose="02020603050405020304" pitchFamily="18" charset="0"/>
              </a:rPr>
              <a:t>2</a:t>
            </a:r>
          </a:p>
          <a:p>
            <a:pPr lvl="1" eaLnBrk="1" hangingPunct="1">
              <a:buClr>
                <a:srgbClr val="003366"/>
              </a:buClr>
            </a:pPr>
            <a:r>
              <a:rPr lang="en-US" altLang="en-US" dirty="0">
                <a:latin typeface="Times New Roman" panose="02020603050405020304" pitchFamily="18" charset="0"/>
              </a:rPr>
              <a:t>20</a:t>
            </a:r>
            <a:r>
              <a:rPr lang="en-US" altLang="en-US" baseline="30000" dirty="0">
                <a:latin typeface="Times New Roman" panose="02020603050405020304" pitchFamily="18" charset="0"/>
              </a:rPr>
              <a:t>o</a:t>
            </a:r>
            <a:r>
              <a:rPr lang="en-US" altLang="en-US" dirty="0">
                <a:latin typeface="Times New Roman" panose="02020603050405020304" pitchFamily="18" charset="0"/>
              </a:rPr>
              <a:t> tilt angle: 2352 kWh/m</a:t>
            </a:r>
            <a:r>
              <a:rPr lang="en-US" altLang="en-US" baseline="30000" dirty="0">
                <a:latin typeface="Times New Roman" panose="02020603050405020304" pitchFamily="18" charset="0"/>
              </a:rPr>
              <a:t>2</a:t>
            </a:r>
            <a:r>
              <a:rPr lang="en-US" altLang="en-US" dirty="0">
                <a:latin typeface="Times New Roman" panose="02020603050405020304" pitchFamily="18" charset="0"/>
              </a:rPr>
              <a:t> (2.4% loss)</a:t>
            </a:r>
          </a:p>
          <a:p>
            <a:pPr lvl="1" eaLnBrk="1" hangingPunct="1">
              <a:buClr>
                <a:srgbClr val="003366"/>
              </a:buClr>
            </a:pPr>
            <a:r>
              <a:rPr lang="en-US" altLang="en-US" dirty="0">
                <a:latin typeface="Times New Roman" panose="02020603050405020304" pitchFamily="18" charset="0"/>
              </a:rPr>
              <a:t>60</a:t>
            </a:r>
            <a:r>
              <a:rPr lang="en-US" altLang="en-US" baseline="30000" dirty="0">
                <a:latin typeface="Times New Roman" panose="02020603050405020304" pitchFamily="18" charset="0"/>
              </a:rPr>
              <a:t>o</a:t>
            </a:r>
            <a:r>
              <a:rPr lang="en-US" altLang="en-US" dirty="0">
                <a:latin typeface="Times New Roman" panose="02020603050405020304" pitchFamily="18" charset="0"/>
              </a:rPr>
              <a:t> tilt angle: 2208 kWh/m</a:t>
            </a:r>
            <a:r>
              <a:rPr lang="en-US" altLang="en-US" baseline="30000" dirty="0">
                <a:latin typeface="Times New Roman" panose="02020603050405020304" pitchFamily="18" charset="0"/>
              </a:rPr>
              <a:t>2</a:t>
            </a:r>
            <a:r>
              <a:rPr lang="en-US" altLang="en-US" dirty="0">
                <a:latin typeface="Times New Roman" panose="02020603050405020304" pitchFamily="18" charset="0"/>
              </a:rPr>
              <a:t> (8.4% loss)</a:t>
            </a:r>
          </a:p>
          <a:p>
            <a:pPr eaLnBrk="1" hangingPunct="1">
              <a:buClr>
                <a:srgbClr val="003366"/>
              </a:buClr>
            </a:pPr>
            <a:r>
              <a:rPr lang="en-US" altLang="en-US" sz="2400" dirty="0">
                <a:latin typeface="Times New Roman" panose="02020603050405020304" pitchFamily="18" charset="0"/>
              </a:rPr>
              <a:t>Fixed panel facing SE or SW (azimuth)</a:t>
            </a:r>
          </a:p>
          <a:p>
            <a:pPr lvl="1" eaLnBrk="1" hangingPunct="1">
              <a:buClr>
                <a:srgbClr val="003366"/>
              </a:buClr>
            </a:pPr>
            <a:r>
              <a:rPr lang="en-US" altLang="en-US" dirty="0">
                <a:latin typeface="Times New Roman" panose="02020603050405020304" pitchFamily="18" charset="0"/>
              </a:rPr>
              <a:t>40</a:t>
            </a:r>
            <a:r>
              <a:rPr lang="en-US" altLang="en-US" baseline="30000" dirty="0">
                <a:latin typeface="Times New Roman" panose="02020603050405020304" pitchFamily="18" charset="0"/>
              </a:rPr>
              <a:t>o</a:t>
            </a:r>
            <a:r>
              <a:rPr lang="en-US" altLang="en-US" dirty="0">
                <a:latin typeface="Times New Roman" panose="02020603050405020304" pitchFamily="18" charset="0"/>
              </a:rPr>
              <a:t> tilt angle: 2216 kWh/m</a:t>
            </a:r>
            <a:r>
              <a:rPr lang="en-US" altLang="en-US" baseline="30000" dirty="0">
                <a:latin typeface="Times New Roman" panose="02020603050405020304" pitchFamily="18" charset="0"/>
              </a:rPr>
              <a:t>2 </a:t>
            </a:r>
            <a:r>
              <a:rPr lang="en-US" altLang="en-US" dirty="0">
                <a:latin typeface="Times New Roman" panose="02020603050405020304" pitchFamily="18" charset="0"/>
              </a:rPr>
              <a:t>(8.0% loss)</a:t>
            </a:r>
            <a:endParaRPr lang="en-US" altLang="en-US" baseline="30000" dirty="0">
              <a:latin typeface="Times New Roman" panose="02020603050405020304" pitchFamily="18" charset="0"/>
            </a:endParaRPr>
          </a:p>
          <a:p>
            <a:pPr lvl="1" eaLnBrk="1" hangingPunct="1">
              <a:buClr>
                <a:srgbClr val="003366"/>
              </a:buClr>
            </a:pPr>
            <a:r>
              <a:rPr lang="en-US" altLang="en-US" dirty="0">
                <a:latin typeface="Times New Roman" panose="02020603050405020304" pitchFamily="18" charset="0"/>
              </a:rPr>
              <a:t>20</a:t>
            </a:r>
            <a:r>
              <a:rPr lang="en-US" altLang="en-US" baseline="30000" dirty="0">
                <a:latin typeface="Times New Roman" panose="02020603050405020304" pitchFamily="18" charset="0"/>
              </a:rPr>
              <a:t>o</a:t>
            </a:r>
            <a:r>
              <a:rPr lang="en-US" altLang="en-US" dirty="0">
                <a:latin typeface="Times New Roman" panose="02020603050405020304" pitchFamily="18" charset="0"/>
              </a:rPr>
              <a:t> tilt angle: 2231 kWh/m</a:t>
            </a:r>
            <a:r>
              <a:rPr lang="en-US" altLang="en-US" baseline="30000" dirty="0">
                <a:latin typeface="Times New Roman" panose="02020603050405020304" pitchFamily="18" charset="0"/>
              </a:rPr>
              <a:t>2</a:t>
            </a:r>
            <a:r>
              <a:rPr lang="en-US" altLang="en-US" dirty="0">
                <a:latin typeface="Times New Roman" panose="02020603050405020304" pitchFamily="18" charset="0"/>
              </a:rPr>
              <a:t> (7.4% loss)</a:t>
            </a:r>
          </a:p>
          <a:p>
            <a:pPr lvl="1" eaLnBrk="1" hangingPunct="1">
              <a:buClr>
                <a:srgbClr val="003366"/>
              </a:buClr>
            </a:pPr>
            <a:r>
              <a:rPr lang="en-US" altLang="en-US" dirty="0">
                <a:latin typeface="Times New Roman" panose="02020603050405020304" pitchFamily="18" charset="0"/>
              </a:rPr>
              <a:t>60</a:t>
            </a:r>
            <a:r>
              <a:rPr lang="en-US" altLang="en-US" baseline="30000" dirty="0">
                <a:latin typeface="Times New Roman" panose="02020603050405020304" pitchFamily="18" charset="0"/>
              </a:rPr>
              <a:t>o</a:t>
            </a:r>
            <a:r>
              <a:rPr lang="en-US" altLang="en-US" dirty="0">
                <a:latin typeface="Times New Roman" panose="02020603050405020304" pitchFamily="18" charset="0"/>
              </a:rPr>
              <a:t> tilt angle: 1997 kWh/m</a:t>
            </a:r>
            <a:r>
              <a:rPr lang="en-US" altLang="en-US" baseline="30000" dirty="0">
                <a:latin typeface="Times New Roman" panose="02020603050405020304" pitchFamily="18" charset="0"/>
              </a:rPr>
              <a:t>2</a:t>
            </a:r>
            <a:r>
              <a:rPr lang="en-US" altLang="en-US" dirty="0">
                <a:latin typeface="Times New Roman" panose="02020603050405020304" pitchFamily="18" charset="0"/>
              </a:rPr>
              <a:t> (17.1% loss)</a:t>
            </a:r>
            <a:endParaRPr lang="en-US" altLang="en-US" baseline="30000" dirty="0">
              <a:latin typeface="Times New Roman" panose="02020603050405020304" pitchFamily="18" charset="0"/>
            </a:endParaRPr>
          </a:p>
        </p:txBody>
      </p:sp>
      <p:sp>
        <p:nvSpPr>
          <p:cNvPr id="4" name="标题 3">
            <a:extLst>
              <a:ext uri="{FF2B5EF4-FFF2-40B4-BE49-F238E27FC236}">
                <a16:creationId xmlns:a16="http://schemas.microsoft.com/office/drawing/2014/main" id="{456B4D74-DAC7-40AA-99A0-64D0FA4DBC89}"/>
              </a:ext>
            </a:extLst>
          </p:cNvPr>
          <p:cNvSpPr>
            <a:spLocks noGrp="1"/>
          </p:cNvSpPr>
          <p:nvPr>
            <p:ph type="title"/>
          </p:nvPr>
        </p:nvSpPr>
        <p:spPr/>
        <p:txBody>
          <a:bodyPr/>
          <a:lstStyle/>
          <a:p>
            <a:r>
              <a:rPr lang="en-US" altLang="zh-CN" dirty="0"/>
              <a:t>Flux changes based on module orientation</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D7FEB68F-01A5-4F30-9A14-FC07AACEF0B8}"/>
              </a:ext>
            </a:extLst>
          </p:cNvPr>
          <p:cNvSpPr>
            <a:spLocks noGrp="1"/>
          </p:cNvSpPr>
          <p:nvPr>
            <p:ph type="title"/>
          </p:nvPr>
        </p:nvSpPr>
        <p:spPr/>
        <p:txBody>
          <a:bodyPr anchor="ctr"/>
          <a:lstStyle/>
          <a:p>
            <a:pPr eaLnBrk="1" hangingPunct="1">
              <a:defRPr/>
            </a:pPr>
            <a:r>
              <a:rPr lang="en-US" altLang="en-US" sz="2800" dirty="0"/>
              <a:t>Total Clear Sky Insolation on a Collecting Surface</a:t>
            </a:r>
            <a:endParaRPr lang="en-US" altLang="en-US" sz="2800" dirty="0">
              <a:latin typeface="Times New Roman" pitchFamily="18" charset="0"/>
            </a:endParaRPr>
          </a:p>
        </p:txBody>
      </p:sp>
      <p:sp>
        <p:nvSpPr>
          <p:cNvPr id="73731" name="Rectangle 1">
            <a:extLst>
              <a:ext uri="{FF2B5EF4-FFF2-40B4-BE49-F238E27FC236}">
                <a16:creationId xmlns:a16="http://schemas.microsoft.com/office/drawing/2014/main" id="{BE1FD8BE-3265-43EE-8317-3E0978B75680}"/>
              </a:ext>
            </a:extLst>
          </p:cNvPr>
          <p:cNvSpPr>
            <a:spLocks noChangeArrowheads="1"/>
          </p:cNvSpPr>
          <p:nvPr/>
        </p:nvSpPr>
        <p:spPr bwMode="auto">
          <a:xfrm>
            <a:off x="112713" y="1363663"/>
            <a:ext cx="525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 typeface="Arial" panose="020B0604020202020204" pitchFamily="34" charset="0"/>
              <a:buChar char="•"/>
            </a:pPr>
            <a:r>
              <a:rPr lang="en-US" altLang="en-US" sz="2400" b="1">
                <a:solidFill>
                  <a:srgbClr val="003366"/>
                </a:solidFill>
                <a:latin typeface="HelveticaNeue-Bold" charset="0"/>
              </a:rPr>
              <a:t>Direct-Beam Radiation</a:t>
            </a:r>
          </a:p>
        </p:txBody>
      </p:sp>
      <p:pic>
        <p:nvPicPr>
          <p:cNvPr id="73732" name="Picture 3">
            <a:extLst>
              <a:ext uri="{FF2B5EF4-FFF2-40B4-BE49-F238E27FC236}">
                <a16:creationId xmlns:a16="http://schemas.microsoft.com/office/drawing/2014/main" id="{66CE0CCC-76E2-41E3-99E8-9221AAC0B9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9941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4">
            <a:extLst>
              <a:ext uri="{FF2B5EF4-FFF2-40B4-BE49-F238E27FC236}">
                <a16:creationId xmlns:a16="http://schemas.microsoft.com/office/drawing/2014/main" id="{77FC8FA2-1C6D-4377-9F67-601790268850}"/>
              </a:ext>
            </a:extLst>
          </p:cNvPr>
          <p:cNvSpPr>
            <a:spLocks noChangeArrowheads="1"/>
          </p:cNvSpPr>
          <p:nvPr/>
        </p:nvSpPr>
        <p:spPr bwMode="auto">
          <a:xfrm>
            <a:off x="304800" y="1928813"/>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000">
                <a:solidFill>
                  <a:srgbClr val="00060C"/>
                </a:solidFill>
                <a:latin typeface="Times New Roman" panose="02020603050405020304" pitchFamily="18" charset="0"/>
                <a:cs typeface="Times New Roman" panose="02020603050405020304" pitchFamily="18" charset="0"/>
              </a:rPr>
              <a:t>The incidence angle </a:t>
            </a:r>
            <a:r>
              <a:rPr lang="en-US" altLang="en-US" sz="2000" i="1">
                <a:solidFill>
                  <a:srgbClr val="00060C"/>
                </a:solidFill>
                <a:latin typeface="Times New Roman" panose="02020603050405020304" pitchFamily="18" charset="0"/>
                <a:cs typeface="Times New Roman" panose="02020603050405020304" pitchFamily="18" charset="0"/>
              </a:rPr>
              <a:t>θ </a:t>
            </a:r>
            <a:r>
              <a:rPr lang="en-US" altLang="en-US" sz="2000">
                <a:solidFill>
                  <a:srgbClr val="00060C"/>
                </a:solidFill>
                <a:latin typeface="Times New Roman" panose="02020603050405020304" pitchFamily="18" charset="0"/>
                <a:cs typeface="Times New Roman" panose="02020603050405020304" pitchFamily="18" charset="0"/>
              </a:rPr>
              <a:t>between a normal to the collector face and the incoming solar beam radiation</a:t>
            </a:r>
          </a:p>
        </p:txBody>
      </p:sp>
      <p:pic>
        <p:nvPicPr>
          <p:cNvPr id="73734" name="Picture 5">
            <a:extLst>
              <a:ext uri="{FF2B5EF4-FFF2-40B4-BE49-F238E27FC236}">
                <a16:creationId xmlns:a16="http://schemas.microsoft.com/office/drawing/2014/main" id="{7DC8D9F7-BA6C-4C9A-AA63-6EA1B44C7F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0"/>
            <a:ext cx="39925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106EC0B-142F-4A46-B681-963713836170}"/>
              </a:ext>
            </a:extLst>
          </p:cNvPr>
          <p:cNvSpPr>
            <a:spLocks noRot="1" noChangeAspect="1" noMove="1" noResize="1" noEditPoints="1" noAdjustHandles="1" noChangeArrowheads="1" noChangeShapeType="1" noTextEdit="1"/>
          </p:cNvSpPr>
          <p:nvPr/>
        </p:nvSpPr>
        <p:spPr>
          <a:xfrm>
            <a:off x="334601" y="3517816"/>
            <a:ext cx="4572000" cy="1631216"/>
          </a:xfrm>
          <a:prstGeom prst="rect">
            <a:avLst/>
          </a:prstGeom>
          <a:blipFill rotWithShape="0">
            <a:blip r:embed="rId4"/>
            <a:stretch>
              <a:fillRect l="-1467" t="-1866" r="-1333" b="-5597"/>
            </a:stretch>
          </a:blipFill>
        </p:spPr>
        <p:txBody>
          <a:bodyPr/>
          <a:lstStyle/>
          <a:p>
            <a:pPr>
              <a:defRPr/>
            </a:pPr>
            <a:r>
              <a:rPr lang="en-US">
                <a:noFill/>
                <a:ea typeface="宋体" pitchFamily="2" charset="-122"/>
              </a:rPr>
              <a:t> </a:t>
            </a:r>
          </a:p>
        </p:txBody>
      </p:sp>
      <p:pic>
        <p:nvPicPr>
          <p:cNvPr id="73736" name="Picture 2">
            <a:extLst>
              <a:ext uri="{FF2B5EF4-FFF2-40B4-BE49-F238E27FC236}">
                <a16:creationId xmlns:a16="http://schemas.microsoft.com/office/drawing/2014/main" id="{F138F855-0515-4A81-A962-93D9CD940C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5468938"/>
            <a:ext cx="1971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6">
            <a:extLst>
              <a:ext uri="{FF2B5EF4-FFF2-40B4-BE49-F238E27FC236}">
                <a16:creationId xmlns:a16="http://schemas.microsoft.com/office/drawing/2014/main" id="{29456CD5-9E8E-47AB-9FE7-E29471B5B9D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6069013"/>
            <a:ext cx="4257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AC7A86E5-A494-4F50-9895-B6BE7904BABB}"/>
              </a:ext>
            </a:extLst>
          </p:cNvPr>
          <p:cNvSpPr>
            <a:spLocks noGrp="1"/>
          </p:cNvSpPr>
          <p:nvPr>
            <p:ph type="title"/>
          </p:nvPr>
        </p:nvSpPr>
        <p:spPr/>
        <p:txBody>
          <a:bodyPr anchor="ctr"/>
          <a:lstStyle/>
          <a:p>
            <a:pPr eaLnBrk="1" hangingPunct="1">
              <a:defRPr/>
            </a:pPr>
            <a:r>
              <a:rPr lang="en-US" altLang="en-US" sz="2800" dirty="0"/>
              <a:t>Total Clear Sky Insolation on a Collecting Surface</a:t>
            </a:r>
            <a:endParaRPr lang="en-US" altLang="en-US" sz="2800" dirty="0">
              <a:latin typeface="Times New Roman" pitchFamily="18" charset="0"/>
            </a:endParaRPr>
          </a:p>
        </p:txBody>
      </p:sp>
      <p:sp>
        <p:nvSpPr>
          <p:cNvPr id="74755" name="Rectangle 1">
            <a:extLst>
              <a:ext uri="{FF2B5EF4-FFF2-40B4-BE49-F238E27FC236}">
                <a16:creationId xmlns:a16="http://schemas.microsoft.com/office/drawing/2014/main" id="{9EBA7788-1014-402A-A801-CADDFCAA9927}"/>
              </a:ext>
            </a:extLst>
          </p:cNvPr>
          <p:cNvSpPr>
            <a:spLocks noChangeArrowheads="1"/>
          </p:cNvSpPr>
          <p:nvPr/>
        </p:nvSpPr>
        <p:spPr bwMode="auto">
          <a:xfrm>
            <a:off x="163513" y="1114425"/>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 typeface="Arial" panose="020B0604020202020204" pitchFamily="34" charset="0"/>
              <a:buChar char="•"/>
            </a:pPr>
            <a:r>
              <a:rPr lang="en-US" altLang="en-US" sz="2400" b="1"/>
              <a:t>Diffuse Radiation</a:t>
            </a:r>
            <a:endParaRPr lang="en-US" altLang="en-US" sz="2400" b="1">
              <a:solidFill>
                <a:srgbClr val="003366"/>
              </a:solidFill>
              <a:latin typeface="HelveticaNeue-Bold" charset="0"/>
            </a:endParaRPr>
          </a:p>
        </p:txBody>
      </p:sp>
      <p:pic>
        <p:nvPicPr>
          <p:cNvPr id="74756" name="Picture 2">
            <a:extLst>
              <a:ext uri="{FF2B5EF4-FFF2-40B4-BE49-F238E27FC236}">
                <a16:creationId xmlns:a16="http://schemas.microsoft.com/office/drawing/2014/main" id="{3263FE1B-1E96-4FD5-AC3E-55CAFA2DEF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9625" y="2246313"/>
            <a:ext cx="2946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3">
            <a:extLst>
              <a:ext uri="{FF2B5EF4-FFF2-40B4-BE49-F238E27FC236}">
                <a16:creationId xmlns:a16="http://schemas.microsoft.com/office/drawing/2014/main" id="{B826DC86-0171-4DAE-B92C-4E592F8A873F}"/>
              </a:ext>
            </a:extLst>
          </p:cNvPr>
          <p:cNvSpPr>
            <a:spLocks noChangeArrowheads="1"/>
          </p:cNvSpPr>
          <p:nvPr/>
        </p:nvSpPr>
        <p:spPr bwMode="auto">
          <a:xfrm>
            <a:off x="315913" y="16002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000">
                <a:solidFill>
                  <a:srgbClr val="00060C"/>
                </a:solidFill>
                <a:latin typeface="Times New Roman" panose="02020603050405020304" pitchFamily="18" charset="0"/>
                <a:cs typeface="Times New Roman" panose="02020603050405020304" pitchFamily="18" charset="0"/>
              </a:rPr>
              <a:t>The diffuse insolation on a horizontal surface </a:t>
            </a:r>
            <a:r>
              <a:rPr lang="en-US" altLang="en-US" sz="2000" i="1">
                <a:solidFill>
                  <a:srgbClr val="00060C"/>
                </a:solidFill>
                <a:latin typeface="Times New Roman" panose="02020603050405020304" pitchFamily="18" charset="0"/>
                <a:cs typeface="Times New Roman" panose="02020603050405020304" pitchFamily="18" charset="0"/>
              </a:rPr>
              <a:t>I</a:t>
            </a:r>
            <a:r>
              <a:rPr lang="en-US" altLang="en-US" sz="1200" i="1">
                <a:solidFill>
                  <a:srgbClr val="00060C"/>
                </a:solidFill>
                <a:latin typeface="Times New Roman" panose="02020603050405020304" pitchFamily="18" charset="0"/>
                <a:cs typeface="Times New Roman" panose="02020603050405020304" pitchFamily="18" charset="0"/>
              </a:rPr>
              <a:t>DH</a:t>
            </a:r>
            <a:r>
              <a:rPr lang="en-US" altLang="en-US" sz="2000" i="1">
                <a:solidFill>
                  <a:srgbClr val="00060C"/>
                </a:solidFill>
                <a:latin typeface="Times New Roman" panose="02020603050405020304" pitchFamily="18" charset="0"/>
                <a:cs typeface="Times New Roman" panose="02020603050405020304" pitchFamily="18" charset="0"/>
              </a:rPr>
              <a:t> </a:t>
            </a:r>
            <a:r>
              <a:rPr lang="en-US" altLang="en-US" sz="2000">
                <a:solidFill>
                  <a:srgbClr val="00060C"/>
                </a:solidFill>
                <a:latin typeface="Times New Roman" panose="02020603050405020304" pitchFamily="18" charset="0"/>
                <a:cs typeface="Times New Roman" panose="02020603050405020304" pitchFamily="18" charset="0"/>
              </a:rPr>
              <a:t>is proportional to the direct beam radiation </a:t>
            </a:r>
            <a:r>
              <a:rPr lang="en-US" altLang="en-US" sz="2000" i="1">
                <a:solidFill>
                  <a:srgbClr val="00060C"/>
                </a:solidFill>
                <a:latin typeface="Times New Roman" panose="02020603050405020304" pitchFamily="18" charset="0"/>
                <a:cs typeface="Times New Roman" panose="02020603050405020304" pitchFamily="18" charset="0"/>
              </a:rPr>
              <a:t>I</a:t>
            </a:r>
            <a:r>
              <a:rPr lang="en-US" altLang="en-US" sz="1400" i="1">
                <a:solidFill>
                  <a:srgbClr val="00060C"/>
                </a:solidFill>
                <a:latin typeface="Times New Roman" panose="02020603050405020304" pitchFamily="18" charset="0"/>
                <a:cs typeface="Times New Roman" panose="02020603050405020304" pitchFamily="18" charset="0"/>
              </a:rPr>
              <a:t>B</a:t>
            </a:r>
            <a:r>
              <a:rPr lang="en-US" altLang="en-US" sz="2000" i="1">
                <a:solidFill>
                  <a:srgbClr val="00060C"/>
                </a:solidFill>
                <a:latin typeface="Times New Roman" panose="02020603050405020304" pitchFamily="18" charset="0"/>
                <a:cs typeface="Times New Roman" panose="02020603050405020304" pitchFamily="18" charset="0"/>
              </a:rPr>
              <a:t> </a:t>
            </a:r>
            <a:r>
              <a:rPr lang="en-US" altLang="en-US" sz="2000">
                <a:solidFill>
                  <a:srgbClr val="00060C"/>
                </a:solidFill>
                <a:latin typeface="Times New Roman" panose="02020603050405020304" pitchFamily="18" charset="0"/>
                <a:cs typeface="Times New Roman" panose="02020603050405020304" pitchFamily="18" charset="0"/>
              </a:rPr>
              <a:t>no matter where in the sky the sun happens to be:</a:t>
            </a:r>
          </a:p>
        </p:txBody>
      </p:sp>
      <p:sp>
        <p:nvSpPr>
          <p:cNvPr id="74758" name="Rectangle 4">
            <a:extLst>
              <a:ext uri="{FF2B5EF4-FFF2-40B4-BE49-F238E27FC236}">
                <a16:creationId xmlns:a16="http://schemas.microsoft.com/office/drawing/2014/main" id="{4880F6EA-812A-4BF2-A792-A00ED0DBAD09}"/>
              </a:ext>
            </a:extLst>
          </p:cNvPr>
          <p:cNvSpPr>
            <a:spLocks noChangeArrowheads="1"/>
          </p:cNvSpPr>
          <p:nvPr/>
        </p:nvSpPr>
        <p:spPr bwMode="auto">
          <a:xfrm>
            <a:off x="4457700" y="3806825"/>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800">
                <a:solidFill>
                  <a:srgbClr val="002060"/>
                </a:solidFill>
                <a:latin typeface="Times New Roman" panose="02020603050405020304" pitchFamily="18" charset="0"/>
                <a:cs typeface="Times New Roman" panose="02020603050405020304" pitchFamily="18" charset="0"/>
              </a:rPr>
              <a:t>Diffuse radiation can be scattered by atmospheric particles and moisture or reflected from clouds.</a:t>
            </a:r>
          </a:p>
        </p:txBody>
      </p:sp>
      <p:pic>
        <p:nvPicPr>
          <p:cNvPr id="74759" name="Picture 5">
            <a:extLst>
              <a:ext uri="{FF2B5EF4-FFF2-40B4-BE49-F238E27FC236}">
                <a16:creationId xmlns:a16="http://schemas.microsoft.com/office/drawing/2014/main" id="{EEE990C3-7150-4F3F-9FF9-A10D9F6A29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438400"/>
            <a:ext cx="12303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6">
            <a:extLst>
              <a:ext uri="{FF2B5EF4-FFF2-40B4-BE49-F238E27FC236}">
                <a16:creationId xmlns:a16="http://schemas.microsoft.com/office/drawing/2014/main" id="{F1018707-BE88-4798-93A3-AD30356CF1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 y="2895600"/>
            <a:ext cx="3733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Rectangle 7">
            <a:extLst>
              <a:ext uri="{FF2B5EF4-FFF2-40B4-BE49-F238E27FC236}">
                <a16:creationId xmlns:a16="http://schemas.microsoft.com/office/drawing/2014/main" id="{507D9219-983F-473D-8232-276D3ADE1E5E}"/>
              </a:ext>
            </a:extLst>
          </p:cNvPr>
          <p:cNvSpPr>
            <a:spLocks noChangeArrowheads="1"/>
          </p:cNvSpPr>
          <p:nvPr/>
        </p:nvSpPr>
        <p:spPr bwMode="auto">
          <a:xfrm>
            <a:off x="2516188" y="25019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800">
                <a:solidFill>
                  <a:srgbClr val="00060C"/>
                </a:solidFill>
                <a:latin typeface="Times New Roman" panose="02020603050405020304" pitchFamily="18" charset="0"/>
                <a:cs typeface="Times New Roman" panose="02020603050405020304" pitchFamily="18" charset="0"/>
              </a:rPr>
              <a:t>where </a:t>
            </a:r>
            <a:r>
              <a:rPr lang="en-US" altLang="en-US" sz="1800" i="1">
                <a:solidFill>
                  <a:srgbClr val="00060C"/>
                </a:solidFill>
                <a:latin typeface="Times New Roman" panose="02020603050405020304" pitchFamily="18" charset="0"/>
                <a:cs typeface="Times New Roman" panose="02020603050405020304" pitchFamily="18" charset="0"/>
              </a:rPr>
              <a:t>C </a:t>
            </a:r>
            <a:r>
              <a:rPr lang="en-US" altLang="en-US" sz="1800">
                <a:solidFill>
                  <a:srgbClr val="00060C"/>
                </a:solidFill>
                <a:latin typeface="Times New Roman" panose="02020603050405020304" pitchFamily="18" charset="0"/>
                <a:cs typeface="Times New Roman" panose="02020603050405020304" pitchFamily="18" charset="0"/>
              </a:rPr>
              <a:t>is a sky diffuse factor</a:t>
            </a:r>
          </a:p>
        </p:txBody>
      </p:sp>
      <p:pic>
        <p:nvPicPr>
          <p:cNvPr id="74762" name="Picture 8">
            <a:extLst>
              <a:ext uri="{FF2B5EF4-FFF2-40B4-BE49-F238E27FC236}">
                <a16:creationId xmlns:a16="http://schemas.microsoft.com/office/drawing/2014/main" id="{54960659-3A2A-4989-86B9-2DDE0D586B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38" y="4730750"/>
            <a:ext cx="4572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45091D0-A7A6-4BF2-9D2E-24153A85AC3D}"/>
              </a:ext>
            </a:extLst>
          </p:cNvPr>
          <p:cNvSpPr>
            <a:spLocks noRot="1" noChangeAspect="1" noMove="1" noResize="1" noEditPoints="1" noAdjustHandles="1" noChangeArrowheads="1" noChangeShapeType="1" noTextEdit="1"/>
          </p:cNvSpPr>
          <p:nvPr/>
        </p:nvSpPr>
        <p:spPr>
          <a:xfrm>
            <a:off x="76200" y="3810078"/>
            <a:ext cx="4323094" cy="923330"/>
          </a:xfrm>
          <a:prstGeom prst="rect">
            <a:avLst/>
          </a:prstGeom>
          <a:blipFill rotWithShape="0">
            <a:blip r:embed="rId6"/>
            <a:stretch>
              <a:fillRect l="-1269" t="-3311" r="-1128" b="-9934"/>
            </a:stretch>
          </a:blipFill>
        </p:spPr>
        <p:txBody>
          <a:bodyPr/>
          <a:lstStyle/>
          <a:p>
            <a:pPr>
              <a:defRPr/>
            </a:pPr>
            <a:r>
              <a:rPr lang="en-US">
                <a:noFill/>
                <a:ea typeface="宋体" pitchFamily="2" charset="-122"/>
              </a:rPr>
              <a:t> </a:t>
            </a:r>
          </a:p>
        </p:txBody>
      </p:sp>
      <p:pic>
        <p:nvPicPr>
          <p:cNvPr id="74764" name="Picture 10">
            <a:extLst>
              <a:ext uri="{FF2B5EF4-FFF2-40B4-BE49-F238E27FC236}">
                <a16:creationId xmlns:a16="http://schemas.microsoft.com/office/drawing/2014/main" id="{54E5A5F8-F810-449E-A04A-C89E278FCF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4503738"/>
            <a:ext cx="3302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5" name="Rectangle 11">
            <a:extLst>
              <a:ext uri="{FF2B5EF4-FFF2-40B4-BE49-F238E27FC236}">
                <a16:creationId xmlns:a16="http://schemas.microsoft.com/office/drawing/2014/main" id="{4A86D650-0980-4612-8589-E3C855A8A938}"/>
              </a:ext>
            </a:extLst>
          </p:cNvPr>
          <p:cNvSpPr>
            <a:spLocks noChangeArrowheads="1"/>
          </p:cNvSpPr>
          <p:nvPr/>
        </p:nvSpPr>
        <p:spPr bwMode="auto">
          <a:xfrm>
            <a:off x="76200" y="565785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000">
                <a:solidFill>
                  <a:srgbClr val="00060C"/>
                </a:solidFill>
                <a:latin typeface="Times New Roman" panose="02020603050405020304" pitchFamily="18" charset="0"/>
                <a:cs typeface="Times New Roman" panose="02020603050405020304" pitchFamily="18" charset="0"/>
              </a:rPr>
              <a:t>Diffuse radiation on a collector assumed to be proportional to the fraction of the sky that the collector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87863A2-01E3-456C-8659-F4E8D85DD9EC}"/>
              </a:ext>
            </a:extLst>
          </p:cNvPr>
          <p:cNvSpPr>
            <a:spLocks noGrp="1"/>
          </p:cNvSpPr>
          <p:nvPr>
            <p:ph type="title"/>
          </p:nvPr>
        </p:nvSpPr>
        <p:spPr/>
        <p:txBody>
          <a:bodyPr anchor="ctr"/>
          <a:lstStyle/>
          <a:p>
            <a:pPr algn="ctr" eaLnBrk="1" hangingPunct="1">
              <a:defRPr/>
            </a:pPr>
            <a:r>
              <a:rPr lang="en-US" altLang="en-US" sz="2800" dirty="0"/>
              <a:t>Total Clear Sky Insolation on a Collecting Surface</a:t>
            </a:r>
            <a:endParaRPr lang="en-US" altLang="en-US" sz="2800" dirty="0">
              <a:latin typeface="Times New Roman" pitchFamily="18" charset="0"/>
            </a:endParaRPr>
          </a:p>
        </p:txBody>
      </p:sp>
      <p:sp>
        <p:nvSpPr>
          <p:cNvPr id="4" name="内容占位符 3">
            <a:extLst>
              <a:ext uri="{FF2B5EF4-FFF2-40B4-BE49-F238E27FC236}">
                <a16:creationId xmlns:a16="http://schemas.microsoft.com/office/drawing/2014/main" id="{B5F9AA1D-A511-44F4-A206-57D2A788CA02}"/>
              </a:ext>
            </a:extLst>
          </p:cNvPr>
          <p:cNvSpPr>
            <a:spLocks noGrp="1"/>
          </p:cNvSpPr>
          <p:nvPr>
            <p:ph idx="1"/>
          </p:nvPr>
        </p:nvSpPr>
        <p:spPr/>
        <p:txBody>
          <a:bodyPr/>
          <a:lstStyle/>
          <a:p>
            <a:r>
              <a:rPr lang="en-US" altLang="en-US" sz="2000" dirty="0">
                <a:solidFill>
                  <a:srgbClr val="00060C"/>
                </a:solidFill>
              </a:rPr>
              <a:t>The ground is assumed to reflect radiation with equal intensity in all directions.</a:t>
            </a:r>
          </a:p>
          <a:p>
            <a:r>
              <a:rPr lang="en-US" altLang="zh-CN" sz="2000" dirty="0"/>
              <a:t>The fraction of that ground-reflected energy that will be intercepted by the collector depends on the slope of the panel</a:t>
            </a:r>
            <a:endParaRPr lang="en-US" altLang="en-US" sz="2000" dirty="0">
              <a:solidFill>
                <a:srgbClr val="00060C"/>
              </a:solidFill>
            </a:endParaRPr>
          </a:p>
          <a:p>
            <a:endParaRPr lang="zh-CN" altLang="en-US" sz="2000" dirty="0"/>
          </a:p>
        </p:txBody>
      </p:sp>
      <p:pic>
        <p:nvPicPr>
          <p:cNvPr id="3" name="图片 2">
            <a:extLst>
              <a:ext uri="{FF2B5EF4-FFF2-40B4-BE49-F238E27FC236}">
                <a16:creationId xmlns:a16="http://schemas.microsoft.com/office/drawing/2014/main" id="{F7722EE5-0043-4EF7-97A9-B8B568904392}"/>
              </a:ext>
            </a:extLst>
          </p:cNvPr>
          <p:cNvPicPr>
            <a:picLocks noChangeAspect="1"/>
          </p:cNvPicPr>
          <p:nvPr/>
        </p:nvPicPr>
        <p:blipFill>
          <a:blip r:embed="rId2"/>
          <a:stretch>
            <a:fillRect/>
          </a:stretch>
        </p:blipFill>
        <p:spPr>
          <a:xfrm>
            <a:off x="1965276" y="3990777"/>
            <a:ext cx="5213445" cy="2738437"/>
          </a:xfrm>
          <a:prstGeom prst="rect">
            <a:avLst/>
          </a:prstGeom>
        </p:spPr>
      </p:pic>
      <p:pic>
        <p:nvPicPr>
          <p:cNvPr id="5" name="图片 4">
            <a:extLst>
              <a:ext uri="{FF2B5EF4-FFF2-40B4-BE49-F238E27FC236}">
                <a16:creationId xmlns:a16="http://schemas.microsoft.com/office/drawing/2014/main" id="{0CE397C4-3B1F-471A-802A-FA9608E2E881}"/>
              </a:ext>
            </a:extLst>
          </p:cNvPr>
          <p:cNvPicPr>
            <a:picLocks noChangeAspect="1"/>
          </p:cNvPicPr>
          <p:nvPr/>
        </p:nvPicPr>
        <p:blipFill>
          <a:blip r:embed="rId3"/>
          <a:stretch>
            <a:fillRect/>
          </a:stretch>
        </p:blipFill>
        <p:spPr>
          <a:xfrm>
            <a:off x="2865190" y="2716014"/>
            <a:ext cx="3413618" cy="762397"/>
          </a:xfrm>
          <a:prstGeom prst="rect">
            <a:avLst/>
          </a:prstGeom>
        </p:spPr>
      </p:pic>
      <p:pic>
        <p:nvPicPr>
          <p:cNvPr id="6" name="图片 5">
            <a:extLst>
              <a:ext uri="{FF2B5EF4-FFF2-40B4-BE49-F238E27FC236}">
                <a16:creationId xmlns:a16="http://schemas.microsoft.com/office/drawing/2014/main" id="{B91C25BA-F204-4D9A-A2B0-C1861892333A}"/>
              </a:ext>
            </a:extLst>
          </p:cNvPr>
          <p:cNvPicPr>
            <a:picLocks noChangeAspect="1"/>
          </p:cNvPicPr>
          <p:nvPr/>
        </p:nvPicPr>
        <p:blipFill>
          <a:blip r:embed="rId4"/>
          <a:stretch>
            <a:fillRect/>
          </a:stretch>
        </p:blipFill>
        <p:spPr>
          <a:xfrm>
            <a:off x="2257424" y="3438525"/>
            <a:ext cx="4629150" cy="60007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B5AE070-C922-4139-9316-2C71DA24CFA6}"/>
              </a:ext>
            </a:extLst>
          </p:cNvPr>
          <p:cNvSpPr>
            <a:spLocks noGrp="1"/>
          </p:cNvSpPr>
          <p:nvPr>
            <p:ph type="title"/>
          </p:nvPr>
        </p:nvSpPr>
        <p:spPr/>
        <p:txBody>
          <a:bodyPr anchor="ctr"/>
          <a:lstStyle/>
          <a:p>
            <a:pPr algn="ctr" eaLnBrk="1" hangingPunct="1">
              <a:defRPr/>
            </a:pPr>
            <a:r>
              <a:rPr lang="en-US">
                <a:latin typeface="Times New Roman" charset="0"/>
                <a:ea typeface="+mj-ea"/>
              </a:rPr>
              <a:t>Tracking Systems</a:t>
            </a:r>
          </a:p>
        </p:txBody>
      </p:sp>
      <p:sp>
        <p:nvSpPr>
          <p:cNvPr id="74755" name="Content Placeholder 2">
            <a:extLst>
              <a:ext uri="{FF2B5EF4-FFF2-40B4-BE49-F238E27FC236}">
                <a16:creationId xmlns:a16="http://schemas.microsoft.com/office/drawing/2014/main" id="{C78CA545-E740-4440-9916-A0F2C5C6CC0D}"/>
              </a:ext>
            </a:extLst>
          </p:cNvPr>
          <p:cNvSpPr>
            <a:spLocks noGrp="1"/>
          </p:cNvSpPr>
          <p:nvPr>
            <p:ph idx="4294967295"/>
          </p:nvPr>
        </p:nvSpPr>
        <p:spPr>
          <a:xfrm>
            <a:off x="628650" y="1295400"/>
            <a:ext cx="7886700" cy="4957763"/>
          </a:xfrm>
        </p:spPr>
        <p:txBody>
          <a:bodyPr/>
          <a:lstStyle/>
          <a:p>
            <a:pPr eaLnBrk="1" hangingPunct="1">
              <a:defRPr/>
            </a:pPr>
            <a:r>
              <a:rPr lang="en-US" altLang="en-US" dirty="0">
                <a:latin typeface="Times New Roman" pitchFamily="18" charset="0"/>
                <a:ea typeface="+mn-ea"/>
              </a:rPr>
              <a:t>Most residential solar systems have a fixed mount, but sometimes tracking systems are cost effective</a:t>
            </a:r>
          </a:p>
          <a:p>
            <a:pPr eaLnBrk="1" hangingPunct="1">
              <a:defRPr/>
            </a:pPr>
            <a:r>
              <a:rPr lang="en-US" altLang="en-US" dirty="0">
                <a:latin typeface="Times New Roman" pitchFamily="18" charset="0"/>
                <a:ea typeface="+mn-ea"/>
              </a:rPr>
              <a:t>Tracking systems are either single axis (usually with a rotating polar mount [parallel to earth’s axis of rotation), or two axis (horizontal [altitude, up-down] and vertical [azimuth, east-west]</a:t>
            </a:r>
          </a:p>
          <a:p>
            <a:pPr eaLnBrk="1" hangingPunct="1">
              <a:defRPr/>
            </a:pPr>
            <a:r>
              <a:rPr lang="en-US" altLang="en-US" dirty="0">
                <a:latin typeface="Times New Roman" pitchFamily="18" charset="0"/>
                <a:ea typeface="+mn-ea"/>
              </a:rPr>
              <a:t>Ballpark figures for tracking system benefits are about 20% more for a single axis, and 25 to 30% more for a two axis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5">
            <a:extLst>
              <a:ext uri="{FF2B5EF4-FFF2-40B4-BE49-F238E27FC236}">
                <a16:creationId xmlns:a16="http://schemas.microsoft.com/office/drawing/2014/main" id="{299CD53C-9C59-4500-9AA6-98E5BAB32DE7}"/>
              </a:ext>
            </a:extLst>
          </p:cNvPr>
          <p:cNvSpPr>
            <a:spLocks noChangeArrowheads="1"/>
          </p:cNvSpPr>
          <p:nvPr/>
        </p:nvSpPr>
        <p:spPr bwMode="auto">
          <a:xfrm>
            <a:off x="5334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buClr>
                <a:srgbClr val="003366"/>
              </a:buClr>
            </a:pPr>
            <a:r>
              <a:rPr lang="en-US" altLang="en-US" sz="2400" dirty="0">
                <a:latin typeface="Times New Roman" panose="02020603050405020304" pitchFamily="18" charset="0"/>
              </a:rPr>
              <a:t>Two axis tracking – track the sun both in azimuth and altitude angles</a:t>
            </a:r>
          </a:p>
          <a:p>
            <a:pPr lvl="1" eaLnBrk="1" hangingPunct="1">
              <a:buClr>
                <a:srgbClr val="003366"/>
              </a:buClr>
            </a:pPr>
            <a:r>
              <a:rPr lang="en-US" altLang="en-US" dirty="0">
                <a:latin typeface="Times New Roman" panose="02020603050405020304" pitchFamily="18" charset="0"/>
              </a:rPr>
              <a:t>3,305 kWh/m</a:t>
            </a:r>
            <a:r>
              <a:rPr lang="en-US" altLang="en-US" baseline="30000" dirty="0">
                <a:latin typeface="Times New Roman" panose="02020603050405020304" pitchFamily="18" charset="0"/>
              </a:rPr>
              <a:t>2</a:t>
            </a:r>
          </a:p>
          <a:p>
            <a:pPr lvl="1" eaLnBrk="1" hangingPunct="1">
              <a:buClr>
                <a:srgbClr val="003366"/>
              </a:buClr>
            </a:pPr>
            <a:r>
              <a:rPr lang="en-US" altLang="en-US" dirty="0">
                <a:latin typeface="Times New Roman" panose="02020603050405020304" pitchFamily="18" charset="0"/>
              </a:rPr>
              <a:t>37.1% improvement at 40</a:t>
            </a:r>
            <a:r>
              <a:rPr lang="en-US" altLang="en-US" baseline="30000" dirty="0">
                <a:latin typeface="Times New Roman" panose="02020603050405020304" pitchFamily="18" charset="0"/>
              </a:rPr>
              <a:t>o</a:t>
            </a:r>
            <a:r>
              <a:rPr lang="en-US" altLang="en-US" dirty="0">
                <a:latin typeface="Times New Roman" panose="02020603050405020304" pitchFamily="18" charset="0"/>
              </a:rPr>
              <a:t> N latitude</a:t>
            </a:r>
          </a:p>
          <a:p>
            <a:pPr eaLnBrk="1" hangingPunct="1">
              <a:buClr>
                <a:srgbClr val="003366"/>
              </a:buClr>
            </a:pPr>
            <a:r>
              <a:rPr lang="en-US" altLang="en-US" sz="2400" dirty="0">
                <a:latin typeface="Times New Roman" panose="02020603050405020304" pitchFamily="18" charset="0"/>
              </a:rPr>
              <a:t>Single axis – tracks only one angle or the other; if the tilt angle equals local latitude (called polar mount), rotates about its axis at the same rate as the earth turns, 15 deg/h, then the centerline of the collector will always face directly into the sun. The incidence angle of the sun’s rays will be equal to the solar declination angle. </a:t>
            </a:r>
          </a:p>
          <a:p>
            <a:pPr lvl="1" eaLnBrk="1" hangingPunct="1">
              <a:buClr>
                <a:srgbClr val="003366"/>
              </a:buClr>
            </a:pPr>
            <a:r>
              <a:rPr lang="en-US" altLang="en-US" dirty="0">
                <a:latin typeface="Times New Roman" panose="02020603050405020304" pitchFamily="18" charset="0"/>
              </a:rPr>
              <a:t>3,167 kWh/m</a:t>
            </a:r>
            <a:r>
              <a:rPr lang="en-US" altLang="en-US" baseline="30000" dirty="0">
                <a:latin typeface="Times New Roman" panose="02020603050405020304" pitchFamily="18" charset="0"/>
              </a:rPr>
              <a:t>2</a:t>
            </a:r>
          </a:p>
          <a:p>
            <a:pPr lvl="1" eaLnBrk="1" hangingPunct="1">
              <a:buClr>
                <a:srgbClr val="003366"/>
              </a:buClr>
            </a:pPr>
            <a:r>
              <a:rPr lang="en-US" altLang="en-US" dirty="0">
                <a:latin typeface="Times New Roman" panose="02020603050405020304" pitchFamily="18" charset="0"/>
              </a:rPr>
              <a:t>31.4% improvement at 40</a:t>
            </a:r>
            <a:r>
              <a:rPr lang="en-US" altLang="en-US" baseline="30000" dirty="0">
                <a:latin typeface="Times New Roman" panose="02020603050405020304" pitchFamily="18" charset="0"/>
              </a:rPr>
              <a:t>o</a:t>
            </a:r>
            <a:r>
              <a:rPr lang="en-US" altLang="en-US" dirty="0">
                <a:latin typeface="Times New Roman" panose="02020603050405020304" pitchFamily="18" charset="0"/>
              </a:rPr>
              <a:t> N latitude</a:t>
            </a:r>
          </a:p>
        </p:txBody>
      </p:sp>
      <p:sp>
        <p:nvSpPr>
          <p:cNvPr id="4" name="标题 3">
            <a:extLst>
              <a:ext uri="{FF2B5EF4-FFF2-40B4-BE49-F238E27FC236}">
                <a16:creationId xmlns:a16="http://schemas.microsoft.com/office/drawing/2014/main" id="{0C8458D8-2185-4612-8585-64F83D92D1E4}"/>
              </a:ext>
            </a:extLst>
          </p:cNvPr>
          <p:cNvSpPr>
            <a:spLocks noGrp="1"/>
          </p:cNvSpPr>
          <p:nvPr>
            <p:ph type="title"/>
          </p:nvPr>
        </p:nvSpPr>
        <p:spPr/>
        <p:txBody>
          <a:bodyPr/>
          <a:lstStyle/>
          <a:p>
            <a:r>
              <a:rPr lang="en-US" altLang="zh-CN" dirty="0"/>
              <a:t>Benefits of tracking</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44786447-0F26-4965-AA19-35833C0B3F29}"/>
              </a:ext>
            </a:extLst>
          </p:cNvPr>
          <p:cNvSpPr>
            <a:spLocks noChangeArrowheads="1"/>
          </p:cNvSpPr>
          <p:nvPr/>
        </p:nvSpPr>
        <p:spPr bwMode="auto">
          <a:xfrm>
            <a:off x="533400" y="10922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000" b="1" dirty="0">
                <a:latin typeface="Times-Bold" charset="0"/>
              </a:rPr>
              <a:t>Two-Axis Tracking</a:t>
            </a:r>
            <a:endParaRPr lang="en-US" altLang="en-US" sz="2000" dirty="0"/>
          </a:p>
        </p:txBody>
      </p:sp>
      <p:sp>
        <p:nvSpPr>
          <p:cNvPr id="78853" name="Rectangle 5">
            <a:extLst>
              <a:ext uri="{FF2B5EF4-FFF2-40B4-BE49-F238E27FC236}">
                <a16:creationId xmlns:a16="http://schemas.microsoft.com/office/drawing/2014/main" id="{7C12F540-9642-4D98-9DBA-FA9B4E840073}"/>
              </a:ext>
            </a:extLst>
          </p:cNvPr>
          <p:cNvSpPr>
            <a:spLocks noChangeArrowheads="1"/>
          </p:cNvSpPr>
          <p:nvPr/>
        </p:nvSpPr>
        <p:spPr bwMode="auto">
          <a:xfrm>
            <a:off x="2971800" y="6307931"/>
            <a:ext cx="384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800" dirty="0">
                <a:solidFill>
                  <a:srgbClr val="00060C"/>
                </a:solidFill>
                <a:latin typeface="Times New Roman" panose="02020603050405020304" pitchFamily="18" charset="0"/>
                <a:cs typeface="Times New Roman" panose="02020603050405020304" pitchFamily="18" charset="0"/>
              </a:rPr>
              <a:t>Two-axis tracking angular relationships</a:t>
            </a:r>
          </a:p>
        </p:txBody>
      </p:sp>
      <p:sp>
        <p:nvSpPr>
          <p:cNvPr id="4" name="标题 3">
            <a:extLst>
              <a:ext uri="{FF2B5EF4-FFF2-40B4-BE49-F238E27FC236}">
                <a16:creationId xmlns:a16="http://schemas.microsoft.com/office/drawing/2014/main" id="{9A56F175-C199-4257-97D7-B87533C74FFF}"/>
              </a:ext>
            </a:extLst>
          </p:cNvPr>
          <p:cNvSpPr>
            <a:spLocks noGrp="1"/>
          </p:cNvSpPr>
          <p:nvPr>
            <p:ph type="title"/>
          </p:nvPr>
        </p:nvSpPr>
        <p:spPr/>
        <p:txBody>
          <a:bodyPr/>
          <a:lstStyle/>
          <a:p>
            <a:r>
              <a:rPr lang="en-US" altLang="zh-CN" dirty="0"/>
              <a:t>Tracking Systems </a:t>
            </a:r>
            <a:endParaRPr lang="zh-CN" altLang="en-US" dirty="0"/>
          </a:p>
        </p:txBody>
      </p:sp>
      <p:pic>
        <p:nvPicPr>
          <p:cNvPr id="5" name="图片 4">
            <a:extLst>
              <a:ext uri="{FF2B5EF4-FFF2-40B4-BE49-F238E27FC236}">
                <a16:creationId xmlns:a16="http://schemas.microsoft.com/office/drawing/2014/main" id="{BC3D349E-2DF1-4107-9B69-E5DA8CD374EE}"/>
              </a:ext>
            </a:extLst>
          </p:cNvPr>
          <p:cNvPicPr>
            <a:picLocks noChangeAspect="1"/>
          </p:cNvPicPr>
          <p:nvPr/>
        </p:nvPicPr>
        <p:blipFill>
          <a:blip r:embed="rId2"/>
          <a:stretch>
            <a:fillRect/>
          </a:stretch>
        </p:blipFill>
        <p:spPr>
          <a:xfrm>
            <a:off x="1238250" y="3228646"/>
            <a:ext cx="6667500" cy="3079285"/>
          </a:xfrm>
          <a:prstGeom prst="rect">
            <a:avLst/>
          </a:prstGeom>
        </p:spPr>
      </p:pic>
      <p:pic>
        <p:nvPicPr>
          <p:cNvPr id="6" name="图片 5">
            <a:extLst>
              <a:ext uri="{FF2B5EF4-FFF2-40B4-BE49-F238E27FC236}">
                <a16:creationId xmlns:a16="http://schemas.microsoft.com/office/drawing/2014/main" id="{66EF7780-1528-4D26-8FC9-102C8D428E8F}"/>
              </a:ext>
            </a:extLst>
          </p:cNvPr>
          <p:cNvPicPr>
            <a:picLocks noChangeAspect="1"/>
          </p:cNvPicPr>
          <p:nvPr/>
        </p:nvPicPr>
        <p:blipFill>
          <a:blip r:embed="rId3"/>
          <a:stretch>
            <a:fillRect/>
          </a:stretch>
        </p:blipFill>
        <p:spPr>
          <a:xfrm>
            <a:off x="433388" y="1573246"/>
            <a:ext cx="3071812" cy="18557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E83C515-C290-4CB4-A05E-F89744ECBCB0}"/>
              </a:ext>
            </a:extLst>
          </p:cNvPr>
          <p:cNvSpPr>
            <a:spLocks noGrp="1"/>
          </p:cNvSpPr>
          <p:nvPr>
            <p:ph type="title"/>
          </p:nvPr>
        </p:nvSpPr>
        <p:spPr/>
        <p:txBody>
          <a:bodyPr anchor="ctr"/>
          <a:lstStyle/>
          <a:p>
            <a:pPr algn="ctr" eaLnBrk="1" hangingPunct="1">
              <a:defRPr/>
            </a:pPr>
            <a:r>
              <a:rPr lang="en-US" dirty="0">
                <a:latin typeface="Times New Roman" charset="0"/>
                <a:ea typeface="+mj-ea"/>
              </a:rPr>
              <a:t>Worldwide PV Installation</a:t>
            </a:r>
          </a:p>
        </p:txBody>
      </p:sp>
      <p:pic>
        <p:nvPicPr>
          <p:cNvPr id="5" name="内容占位符 4" descr="手机屏幕截图&#10;&#10;描述已自动生成">
            <a:extLst>
              <a:ext uri="{FF2B5EF4-FFF2-40B4-BE49-F238E27FC236}">
                <a16:creationId xmlns:a16="http://schemas.microsoft.com/office/drawing/2014/main" id="{39BC446C-F1ED-4C65-B985-55C552644D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10938"/>
            <a:ext cx="7886700" cy="4574286"/>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FAAC177D-1A49-404E-87A5-0CC5A0DB6810}"/>
              </a:ext>
            </a:extLst>
          </p:cNvPr>
          <p:cNvSpPr>
            <a:spLocks noChangeArrowheads="1"/>
          </p:cNvSpPr>
          <p:nvPr/>
        </p:nvSpPr>
        <p:spPr bwMode="auto">
          <a:xfrm>
            <a:off x="5410200" y="1265237"/>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000" b="1">
                <a:solidFill>
                  <a:srgbClr val="003366"/>
                </a:solidFill>
                <a:latin typeface="Times-Bold" charset="0"/>
              </a:rPr>
              <a:t>Two-Axis Tracking</a:t>
            </a:r>
            <a:endParaRPr lang="en-US" altLang="en-US" sz="2000">
              <a:solidFill>
                <a:srgbClr val="003366"/>
              </a:solidFill>
            </a:endParaRPr>
          </a:p>
        </p:txBody>
      </p:sp>
      <p:pic>
        <p:nvPicPr>
          <p:cNvPr id="79876" name="Picture 8">
            <a:extLst>
              <a:ext uri="{FF2B5EF4-FFF2-40B4-BE49-F238E27FC236}">
                <a16:creationId xmlns:a16="http://schemas.microsoft.com/office/drawing/2014/main" id="{68646DBE-033F-4C68-A203-CC29FB79E3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9437"/>
            <a:ext cx="25527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
            <a:extLst>
              <a:ext uri="{FF2B5EF4-FFF2-40B4-BE49-F238E27FC236}">
                <a16:creationId xmlns:a16="http://schemas.microsoft.com/office/drawing/2014/main" id="{CAF19FE5-232D-4CD9-916D-341946F143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625600"/>
            <a:ext cx="26701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Rectangle 4">
            <a:extLst>
              <a:ext uri="{FF2B5EF4-FFF2-40B4-BE49-F238E27FC236}">
                <a16:creationId xmlns:a16="http://schemas.microsoft.com/office/drawing/2014/main" id="{AC5E5A56-AE68-45CC-B3B9-70A7E045CFC9}"/>
              </a:ext>
            </a:extLst>
          </p:cNvPr>
          <p:cNvSpPr>
            <a:spLocks noChangeArrowheads="1"/>
          </p:cNvSpPr>
          <p:nvPr/>
        </p:nvSpPr>
        <p:spPr bwMode="auto">
          <a:xfrm>
            <a:off x="381000" y="4856163"/>
            <a:ext cx="4114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lgn="just">
              <a:spcBef>
                <a:spcPct val="0"/>
              </a:spcBef>
              <a:buClrTx/>
              <a:buSzTx/>
              <a:buFontTx/>
              <a:buNone/>
            </a:pPr>
            <a:r>
              <a:rPr lang="en-US" altLang="en-US" sz="2000" dirty="0">
                <a:solidFill>
                  <a:srgbClr val="00060C"/>
                </a:solidFill>
                <a:latin typeface="Times New Roman" panose="02020603050405020304" pitchFamily="18" charset="0"/>
                <a:cs typeface="Times New Roman" panose="02020603050405020304" pitchFamily="18" charset="0"/>
              </a:rPr>
              <a:t>A single-axis tracking mount with east–west tracking. A polar mount has the axis of rotation facing south and tilted at an angle equal to the latitude</a:t>
            </a:r>
          </a:p>
        </p:txBody>
      </p:sp>
      <p:sp>
        <p:nvSpPr>
          <p:cNvPr id="79879" name="Rectangle 2">
            <a:extLst>
              <a:ext uri="{FF2B5EF4-FFF2-40B4-BE49-F238E27FC236}">
                <a16:creationId xmlns:a16="http://schemas.microsoft.com/office/drawing/2014/main" id="{0208E0E9-91F3-4F17-84C7-ED1A67BCA43C}"/>
              </a:ext>
            </a:extLst>
          </p:cNvPr>
          <p:cNvSpPr>
            <a:spLocks noChangeArrowheads="1"/>
          </p:cNvSpPr>
          <p:nvPr/>
        </p:nvSpPr>
        <p:spPr bwMode="auto">
          <a:xfrm>
            <a:off x="819150" y="1201737"/>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000" b="1">
                <a:solidFill>
                  <a:srgbClr val="003366"/>
                </a:solidFill>
                <a:latin typeface="Times-Bold" charset="0"/>
              </a:rPr>
              <a:t>Single-Axis Tracking</a:t>
            </a:r>
            <a:endParaRPr lang="en-US" altLang="en-US" sz="2000">
              <a:solidFill>
                <a:srgbClr val="003366"/>
              </a:solidFill>
            </a:endParaRPr>
          </a:p>
        </p:txBody>
      </p:sp>
      <p:sp>
        <p:nvSpPr>
          <p:cNvPr id="4" name="标题 3">
            <a:extLst>
              <a:ext uri="{FF2B5EF4-FFF2-40B4-BE49-F238E27FC236}">
                <a16:creationId xmlns:a16="http://schemas.microsoft.com/office/drawing/2014/main" id="{9CC044D9-E25A-4831-8C71-539BE6AF0940}"/>
              </a:ext>
            </a:extLst>
          </p:cNvPr>
          <p:cNvSpPr>
            <a:spLocks noGrp="1"/>
          </p:cNvSpPr>
          <p:nvPr>
            <p:ph type="title"/>
          </p:nvPr>
        </p:nvSpPr>
        <p:spPr/>
        <p:txBody>
          <a:bodyPr/>
          <a:lstStyle/>
          <a:p>
            <a:r>
              <a:rPr lang="en-US" altLang="zh-CN" dirty="0"/>
              <a:t>Tracking Systems </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60263154-4C6A-48E5-A039-7BC0780395C5}"/>
              </a:ext>
            </a:extLst>
          </p:cNvPr>
          <p:cNvSpPr>
            <a:spLocks noChangeArrowheads="1"/>
          </p:cNvSpPr>
          <p:nvPr/>
        </p:nvSpPr>
        <p:spPr bwMode="auto">
          <a:xfrm>
            <a:off x="533400" y="1176337"/>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000" b="1" dirty="0">
                <a:solidFill>
                  <a:srgbClr val="003366"/>
                </a:solidFill>
                <a:latin typeface="Times-Bold" charset="0"/>
              </a:rPr>
              <a:t>Two-Axis Tracking</a:t>
            </a:r>
            <a:endParaRPr lang="en-US" altLang="en-US" sz="2000" dirty="0">
              <a:solidFill>
                <a:srgbClr val="003366"/>
              </a:solidFill>
            </a:endParaRPr>
          </a:p>
        </p:txBody>
      </p:sp>
      <p:pic>
        <p:nvPicPr>
          <p:cNvPr id="80900" name="Picture 3">
            <a:extLst>
              <a:ext uri="{FF2B5EF4-FFF2-40B4-BE49-F238E27FC236}">
                <a16:creationId xmlns:a16="http://schemas.microsoft.com/office/drawing/2014/main" id="{36A97A5B-1820-4AFD-B027-62B7BC3F59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743075"/>
            <a:ext cx="6451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FDEDB5C-5127-44EF-AF11-44BE660F71AE}"/>
              </a:ext>
            </a:extLst>
          </p:cNvPr>
          <p:cNvSpPr>
            <a:spLocks noRot="1" noChangeAspect="1" noMove="1" noResize="1" noEditPoints="1" noAdjustHandles="1" noChangeArrowheads="1" noChangeShapeType="1" noTextEdit="1"/>
          </p:cNvSpPr>
          <p:nvPr/>
        </p:nvSpPr>
        <p:spPr>
          <a:xfrm>
            <a:off x="838200" y="4445712"/>
            <a:ext cx="8000999" cy="707886"/>
          </a:xfrm>
          <a:prstGeom prst="rect">
            <a:avLst/>
          </a:prstGeom>
          <a:blipFill rotWithShape="0">
            <a:blip r:embed="rId3"/>
            <a:stretch>
              <a:fillRect l="-838" t="-4310" r="-152" b="-14655"/>
            </a:stretch>
          </a:blipFill>
        </p:spPr>
        <p:txBody>
          <a:bodyPr/>
          <a:lstStyle/>
          <a:p>
            <a:pPr>
              <a:defRPr/>
            </a:pPr>
            <a:r>
              <a:rPr lang="en-US">
                <a:noFill/>
                <a:ea typeface="宋体" pitchFamily="2" charset="-122"/>
              </a:rPr>
              <a:t> </a:t>
            </a:r>
          </a:p>
        </p:txBody>
      </p:sp>
      <p:sp>
        <p:nvSpPr>
          <p:cNvPr id="80902" name="Rectangle 6">
            <a:extLst>
              <a:ext uri="{FF2B5EF4-FFF2-40B4-BE49-F238E27FC236}">
                <a16:creationId xmlns:a16="http://schemas.microsoft.com/office/drawing/2014/main" id="{54E49A0F-D80C-452E-9265-94F3F8883201}"/>
              </a:ext>
            </a:extLst>
          </p:cNvPr>
          <p:cNvSpPr>
            <a:spLocks noChangeArrowheads="1"/>
          </p:cNvSpPr>
          <p:nvPr/>
        </p:nvSpPr>
        <p:spPr bwMode="auto">
          <a:xfrm>
            <a:off x="287338" y="5189538"/>
            <a:ext cx="712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2400">
                <a:solidFill>
                  <a:srgbClr val="00060C"/>
                </a:solidFill>
                <a:latin typeface="Times New Roman" panose="02020603050405020304" pitchFamily="18" charset="0"/>
                <a:cs typeface="Times New Roman" panose="02020603050405020304" pitchFamily="18" charset="0"/>
              </a:rPr>
              <a:t>The effective tilt, which is the angle between a normal to the collector and the horizontal plane, is given by:</a:t>
            </a:r>
          </a:p>
        </p:txBody>
      </p:sp>
      <p:pic>
        <p:nvPicPr>
          <p:cNvPr id="80903" name="Picture 7">
            <a:extLst>
              <a:ext uri="{FF2B5EF4-FFF2-40B4-BE49-F238E27FC236}">
                <a16:creationId xmlns:a16="http://schemas.microsoft.com/office/drawing/2014/main" id="{05360E37-B86A-4A66-995E-AE60738041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6096000"/>
            <a:ext cx="29448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a:extLst>
              <a:ext uri="{FF2B5EF4-FFF2-40B4-BE49-F238E27FC236}">
                <a16:creationId xmlns:a16="http://schemas.microsoft.com/office/drawing/2014/main" id="{FCC63355-F6C5-4BA0-8626-A41FB3C685C1}"/>
              </a:ext>
            </a:extLst>
          </p:cNvPr>
          <p:cNvSpPr>
            <a:spLocks noGrp="1"/>
          </p:cNvSpPr>
          <p:nvPr>
            <p:ph type="title"/>
          </p:nvPr>
        </p:nvSpPr>
        <p:spPr/>
        <p:txBody>
          <a:bodyPr/>
          <a:lstStyle/>
          <a:p>
            <a:r>
              <a:rPr lang="en-US" altLang="zh-CN" dirty="0"/>
              <a:t>Tracking Systems </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53C01-733C-49E7-9B17-ACDB0F26DA1E}"/>
              </a:ext>
            </a:extLst>
          </p:cNvPr>
          <p:cNvSpPr>
            <a:spLocks noGrp="1"/>
          </p:cNvSpPr>
          <p:nvPr>
            <p:ph type="title"/>
          </p:nvPr>
        </p:nvSpPr>
        <p:spPr/>
        <p:txBody>
          <a:bodyPr/>
          <a:lstStyle/>
          <a:p>
            <a:r>
              <a:rPr lang="en-US" altLang="zh-CN" dirty="0"/>
              <a:t>Tracking Systems </a:t>
            </a:r>
            <a:endParaRPr lang="zh-CN" altLang="en-US" dirty="0"/>
          </a:p>
        </p:txBody>
      </p:sp>
      <p:sp>
        <p:nvSpPr>
          <p:cNvPr id="4" name="内容占位符 3">
            <a:extLst>
              <a:ext uri="{FF2B5EF4-FFF2-40B4-BE49-F238E27FC236}">
                <a16:creationId xmlns:a16="http://schemas.microsoft.com/office/drawing/2014/main" id="{329CA932-CC34-40D4-BACB-78C9C224F4E8}"/>
              </a:ext>
            </a:extLst>
          </p:cNvPr>
          <p:cNvSpPr>
            <a:spLocks noGrp="1"/>
          </p:cNvSpPr>
          <p:nvPr>
            <p:ph idx="1"/>
          </p:nvPr>
        </p:nvSpPr>
        <p:spPr/>
        <p:txBody>
          <a:bodyPr/>
          <a:lstStyle/>
          <a:p>
            <a:r>
              <a:rPr lang="en-US" altLang="zh-CN" dirty="0"/>
              <a:t>Four ways to do single-axis tracking for solar collectors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Two approaches rotate the collectors along a horizontal axis, with either a north–south or an east–west orientation. The other two have a fixed tilt angle; one rotates about a vertical axis and the other about a tilted axis.</a:t>
            </a:r>
            <a:endParaRPr lang="zh-CN" altLang="en-US" dirty="0"/>
          </a:p>
        </p:txBody>
      </p:sp>
      <p:sp>
        <p:nvSpPr>
          <p:cNvPr id="3" name="灯片编号占位符 2">
            <a:extLst>
              <a:ext uri="{FF2B5EF4-FFF2-40B4-BE49-F238E27FC236}">
                <a16:creationId xmlns:a16="http://schemas.microsoft.com/office/drawing/2014/main" id="{BF1C5A56-84E7-47C0-90B7-DEAE7CE23342}"/>
              </a:ext>
            </a:extLst>
          </p:cNvPr>
          <p:cNvSpPr>
            <a:spLocks noGrp="1"/>
          </p:cNvSpPr>
          <p:nvPr>
            <p:ph type="sldNum" sz="quarter" idx="12"/>
          </p:nvPr>
        </p:nvSpPr>
        <p:spPr/>
        <p:txBody>
          <a:bodyPr/>
          <a:lstStyle/>
          <a:p>
            <a:pPr>
              <a:defRPr/>
            </a:pPr>
            <a:fld id="{582CFCD7-32E7-4C96-A4E6-265A2679D6CC}" type="slidenum">
              <a:rPr lang="en-US" altLang="zh-CN" smtClean="0"/>
              <a:pPr>
                <a:defRPr/>
              </a:pPr>
              <a:t>62</a:t>
            </a:fld>
            <a:endParaRPr lang="en-US" altLang="zh-CN"/>
          </a:p>
        </p:txBody>
      </p:sp>
      <p:pic>
        <p:nvPicPr>
          <p:cNvPr id="5" name="图片 4">
            <a:extLst>
              <a:ext uri="{FF2B5EF4-FFF2-40B4-BE49-F238E27FC236}">
                <a16:creationId xmlns:a16="http://schemas.microsoft.com/office/drawing/2014/main" id="{7E2A2A3A-D7F9-4581-86BE-FDD0CC93A935}"/>
              </a:ext>
            </a:extLst>
          </p:cNvPr>
          <p:cNvPicPr>
            <a:picLocks noChangeAspect="1"/>
          </p:cNvPicPr>
          <p:nvPr/>
        </p:nvPicPr>
        <p:blipFill>
          <a:blip r:embed="rId2"/>
          <a:stretch>
            <a:fillRect/>
          </a:stretch>
        </p:blipFill>
        <p:spPr>
          <a:xfrm>
            <a:off x="173243" y="1726406"/>
            <a:ext cx="4933950" cy="3228975"/>
          </a:xfrm>
          <a:prstGeom prst="rect">
            <a:avLst/>
          </a:prstGeom>
        </p:spPr>
      </p:pic>
      <p:pic>
        <p:nvPicPr>
          <p:cNvPr id="6" name="图片 5">
            <a:extLst>
              <a:ext uri="{FF2B5EF4-FFF2-40B4-BE49-F238E27FC236}">
                <a16:creationId xmlns:a16="http://schemas.microsoft.com/office/drawing/2014/main" id="{EFD58CDF-8EB7-4191-8EEC-B409AD74F7BE}"/>
              </a:ext>
            </a:extLst>
          </p:cNvPr>
          <p:cNvPicPr>
            <a:picLocks noChangeAspect="1"/>
          </p:cNvPicPr>
          <p:nvPr/>
        </p:nvPicPr>
        <p:blipFill>
          <a:blip r:embed="rId3"/>
          <a:stretch>
            <a:fillRect/>
          </a:stretch>
        </p:blipFill>
        <p:spPr>
          <a:xfrm>
            <a:off x="5524500" y="1902619"/>
            <a:ext cx="3446257" cy="3052762"/>
          </a:xfrm>
          <a:prstGeom prst="rect">
            <a:avLst/>
          </a:prstGeom>
        </p:spPr>
      </p:pic>
    </p:spTree>
    <p:extLst>
      <p:ext uri="{BB962C8B-B14F-4D97-AF65-F5344CB8AC3E}">
        <p14:creationId xmlns:p14="http://schemas.microsoft.com/office/powerpoint/2010/main" val="2906420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7500F87-5C1B-49B6-A450-EA972C1B01B2}"/>
              </a:ext>
            </a:extLst>
          </p:cNvPr>
          <p:cNvSpPr>
            <a:spLocks noGrp="1"/>
          </p:cNvSpPr>
          <p:nvPr>
            <p:ph type="title"/>
          </p:nvPr>
        </p:nvSpPr>
        <p:spPr/>
        <p:txBody>
          <a:bodyPr anchor="ctr"/>
          <a:lstStyle/>
          <a:p>
            <a:pPr algn="ctr" eaLnBrk="1" hangingPunct="1">
              <a:defRPr/>
            </a:pPr>
            <a:r>
              <a:rPr lang="en-US" dirty="0">
                <a:latin typeface="Times New Roman" charset="0"/>
                <a:ea typeface="+mj-ea"/>
              </a:rPr>
              <a:t>Monthly and Annual Insolation</a:t>
            </a:r>
          </a:p>
        </p:txBody>
      </p:sp>
      <p:sp>
        <p:nvSpPr>
          <p:cNvPr id="80899" name="Content Placeholder 2">
            <a:extLst>
              <a:ext uri="{FF2B5EF4-FFF2-40B4-BE49-F238E27FC236}">
                <a16:creationId xmlns:a16="http://schemas.microsoft.com/office/drawing/2014/main" id="{01BA08BB-F4C6-471B-B1B7-92240AF1181D}"/>
              </a:ext>
            </a:extLst>
          </p:cNvPr>
          <p:cNvSpPr>
            <a:spLocks noGrp="1"/>
          </p:cNvSpPr>
          <p:nvPr>
            <p:ph idx="4294967295"/>
          </p:nvPr>
        </p:nvSpPr>
        <p:spPr>
          <a:xfrm>
            <a:off x="628650" y="1295400"/>
            <a:ext cx="7886700" cy="4957763"/>
          </a:xfrm>
        </p:spPr>
        <p:txBody>
          <a:bodyPr/>
          <a:lstStyle/>
          <a:p>
            <a:pPr eaLnBrk="1" hangingPunct="1">
              <a:defRPr/>
            </a:pPr>
            <a:r>
              <a:rPr lang="en-US" altLang="zh-CN" i="1" dirty="0"/>
              <a:t>annual </a:t>
            </a:r>
            <a:r>
              <a:rPr lang="en-US" altLang="zh-CN" dirty="0"/>
              <a:t>performance is relatively insensitive to wide variations in collector orientation for </a:t>
            </a:r>
            <a:r>
              <a:rPr lang="en-US" altLang="zh-CN" dirty="0" err="1"/>
              <a:t>nontracking</a:t>
            </a:r>
            <a:r>
              <a:rPr lang="en-US" altLang="zh-CN" dirty="0"/>
              <a:t> systems.</a:t>
            </a:r>
            <a:endParaRPr lang="en-US" dirty="0">
              <a:latin typeface="Times New Roman" charset="0"/>
              <a:ea typeface="+mn-ea"/>
            </a:endParaRPr>
          </a:p>
        </p:txBody>
      </p:sp>
      <p:pic>
        <p:nvPicPr>
          <p:cNvPr id="2" name="图片 1">
            <a:extLst>
              <a:ext uri="{FF2B5EF4-FFF2-40B4-BE49-F238E27FC236}">
                <a16:creationId xmlns:a16="http://schemas.microsoft.com/office/drawing/2014/main" id="{F3478BDD-2F8D-4FBD-B9AD-7B5714CF4B9D}"/>
              </a:ext>
            </a:extLst>
          </p:cNvPr>
          <p:cNvPicPr>
            <a:picLocks noChangeAspect="1"/>
          </p:cNvPicPr>
          <p:nvPr/>
        </p:nvPicPr>
        <p:blipFill>
          <a:blip r:embed="rId2"/>
          <a:stretch>
            <a:fillRect/>
          </a:stretch>
        </p:blipFill>
        <p:spPr>
          <a:xfrm>
            <a:off x="914400" y="2133600"/>
            <a:ext cx="7315200" cy="3876675"/>
          </a:xfrm>
          <a:prstGeom prst="rect">
            <a:avLst/>
          </a:prstGeom>
        </p:spPr>
      </p:pic>
    </p:spTree>
    <p:extLst>
      <p:ext uri="{BB962C8B-B14F-4D97-AF65-F5344CB8AC3E}">
        <p14:creationId xmlns:p14="http://schemas.microsoft.com/office/powerpoint/2010/main" val="2671928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7500F87-5C1B-49B6-A450-EA972C1B01B2}"/>
              </a:ext>
            </a:extLst>
          </p:cNvPr>
          <p:cNvSpPr>
            <a:spLocks noGrp="1"/>
          </p:cNvSpPr>
          <p:nvPr>
            <p:ph type="title"/>
          </p:nvPr>
        </p:nvSpPr>
        <p:spPr/>
        <p:txBody>
          <a:bodyPr anchor="ctr"/>
          <a:lstStyle/>
          <a:p>
            <a:pPr algn="ctr" eaLnBrk="1" hangingPunct="1">
              <a:defRPr/>
            </a:pPr>
            <a:r>
              <a:rPr lang="en-US" dirty="0">
                <a:latin typeface="Times New Roman" charset="0"/>
                <a:ea typeface="+mj-ea"/>
              </a:rPr>
              <a:t>Monthly and Annual Insolation</a:t>
            </a:r>
          </a:p>
        </p:txBody>
      </p:sp>
      <p:sp>
        <p:nvSpPr>
          <p:cNvPr id="80899" name="Content Placeholder 2">
            <a:extLst>
              <a:ext uri="{FF2B5EF4-FFF2-40B4-BE49-F238E27FC236}">
                <a16:creationId xmlns:a16="http://schemas.microsoft.com/office/drawing/2014/main" id="{01BA08BB-F4C6-471B-B1B7-92240AF1181D}"/>
              </a:ext>
            </a:extLst>
          </p:cNvPr>
          <p:cNvSpPr>
            <a:spLocks noGrp="1"/>
          </p:cNvSpPr>
          <p:nvPr>
            <p:ph idx="4294967295"/>
          </p:nvPr>
        </p:nvSpPr>
        <p:spPr>
          <a:xfrm>
            <a:off x="628650" y="1295400"/>
            <a:ext cx="7886700" cy="4957763"/>
          </a:xfrm>
        </p:spPr>
        <p:txBody>
          <a:bodyPr/>
          <a:lstStyle/>
          <a:p>
            <a:pPr eaLnBrk="1" hangingPunct="1">
              <a:buFont typeface="Wingdings" charset="0"/>
              <a:buChar char="l"/>
              <a:defRPr/>
            </a:pPr>
            <a:r>
              <a:rPr lang="en-US" dirty="0">
                <a:latin typeface="Times New Roman" charset="0"/>
                <a:ea typeface="+mn-ea"/>
              </a:rPr>
              <a:t>For a fixed system the total annual output is somewhat insensitive to the tilt angle, but there is a substantial variation in when the most energy is generated</a:t>
            </a:r>
          </a:p>
        </p:txBody>
      </p:sp>
      <p:pic>
        <p:nvPicPr>
          <p:cNvPr id="82948" name="图片 1">
            <a:extLst>
              <a:ext uri="{FF2B5EF4-FFF2-40B4-BE49-F238E27FC236}">
                <a16:creationId xmlns:a16="http://schemas.microsoft.com/office/drawing/2014/main" id="{ED20BC98-7700-4CE4-A8F1-4020441F91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451475"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5C0B02-0930-42C2-AD1B-BA9E24E7645A}"/>
              </a:ext>
            </a:extLst>
          </p:cNvPr>
          <p:cNvSpPr>
            <a:spLocks noGrp="1"/>
          </p:cNvSpPr>
          <p:nvPr>
            <p:ph type="title"/>
          </p:nvPr>
        </p:nvSpPr>
        <p:spPr/>
        <p:txBody>
          <a:bodyPr/>
          <a:lstStyle/>
          <a:p>
            <a:r>
              <a:rPr lang="en-US" altLang="zh-CN" dirty="0"/>
              <a:t>Solar radiation measurements</a:t>
            </a:r>
            <a:endParaRPr lang="zh-CN" altLang="en-US" dirty="0"/>
          </a:p>
        </p:txBody>
      </p:sp>
      <p:sp>
        <p:nvSpPr>
          <p:cNvPr id="4" name="内容占位符 3">
            <a:extLst>
              <a:ext uri="{FF2B5EF4-FFF2-40B4-BE49-F238E27FC236}">
                <a16:creationId xmlns:a16="http://schemas.microsoft.com/office/drawing/2014/main" id="{BF0B40E6-EA1B-495C-A7DD-86701C5FD7D8}"/>
              </a:ext>
            </a:extLst>
          </p:cNvPr>
          <p:cNvSpPr>
            <a:spLocks noGrp="1"/>
          </p:cNvSpPr>
          <p:nvPr>
            <p:ph idx="1"/>
          </p:nvPr>
        </p:nvSpPr>
        <p:spPr/>
        <p:txBody>
          <a:bodyPr/>
          <a:lstStyle/>
          <a:p>
            <a:r>
              <a:rPr lang="en-US" altLang="zh-CN" dirty="0"/>
              <a:t>Creation of solar energy databases began in earnest in the United States in the 1970s by the National Oceanic and Atmospheric Administration (NOAA) and later by the National Renewable Energy Laboratory (NREL).</a:t>
            </a:r>
            <a:endParaRPr lang="zh-CN" altLang="en-US" dirty="0"/>
          </a:p>
        </p:txBody>
      </p:sp>
      <p:sp>
        <p:nvSpPr>
          <p:cNvPr id="3" name="灯片编号占位符 2">
            <a:extLst>
              <a:ext uri="{FF2B5EF4-FFF2-40B4-BE49-F238E27FC236}">
                <a16:creationId xmlns:a16="http://schemas.microsoft.com/office/drawing/2014/main" id="{6BEC3E3F-1EDE-49A7-AD8F-E35D9D14A267}"/>
              </a:ext>
            </a:extLst>
          </p:cNvPr>
          <p:cNvSpPr>
            <a:spLocks noGrp="1"/>
          </p:cNvSpPr>
          <p:nvPr>
            <p:ph type="sldNum" sz="quarter" idx="12"/>
          </p:nvPr>
        </p:nvSpPr>
        <p:spPr/>
        <p:txBody>
          <a:bodyPr/>
          <a:lstStyle/>
          <a:p>
            <a:pPr>
              <a:defRPr/>
            </a:pPr>
            <a:fld id="{582CFCD7-32E7-4C96-A4E6-265A2679D6CC}" type="slidenum">
              <a:rPr lang="en-US" altLang="zh-CN" smtClean="0"/>
              <a:pPr>
                <a:defRPr/>
              </a:pPr>
              <a:t>65</a:t>
            </a:fld>
            <a:endParaRPr lang="en-US" altLang="zh-CN"/>
          </a:p>
        </p:txBody>
      </p:sp>
      <p:pic>
        <p:nvPicPr>
          <p:cNvPr id="5" name="Picture 5">
            <a:extLst>
              <a:ext uri="{FF2B5EF4-FFF2-40B4-BE49-F238E27FC236}">
                <a16:creationId xmlns:a16="http://schemas.microsoft.com/office/drawing/2014/main" id="{FA652791-1DCF-4CD0-A2CF-EB3E11DC0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780909"/>
            <a:ext cx="5327650" cy="371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6539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E8B7BA7-3D44-4684-AE49-70BD5F3BCE51}"/>
              </a:ext>
            </a:extLst>
          </p:cNvPr>
          <p:cNvSpPr>
            <a:spLocks noGrp="1"/>
          </p:cNvSpPr>
          <p:nvPr>
            <p:ph type="title"/>
          </p:nvPr>
        </p:nvSpPr>
        <p:spPr/>
        <p:txBody>
          <a:bodyPr/>
          <a:lstStyle/>
          <a:p>
            <a:r>
              <a:rPr lang="en-US" altLang="zh-CN" dirty="0"/>
              <a:t>Solar radiation measurements</a:t>
            </a:r>
            <a:endParaRPr lang="zh-CN" altLang="en-US" dirty="0"/>
          </a:p>
        </p:txBody>
      </p:sp>
      <p:sp>
        <p:nvSpPr>
          <p:cNvPr id="5" name="内容占位符 4">
            <a:extLst>
              <a:ext uri="{FF2B5EF4-FFF2-40B4-BE49-F238E27FC236}">
                <a16:creationId xmlns:a16="http://schemas.microsoft.com/office/drawing/2014/main" id="{5D0E305D-95A7-4698-9E96-07EA9D26F36A}"/>
              </a:ext>
            </a:extLst>
          </p:cNvPr>
          <p:cNvSpPr>
            <a:spLocks noGrp="1"/>
          </p:cNvSpPr>
          <p:nvPr>
            <p:ph idx="1"/>
          </p:nvPr>
        </p:nvSpPr>
        <p:spPr/>
        <p:txBody>
          <a:bodyPr/>
          <a:lstStyle/>
          <a:p>
            <a:r>
              <a:rPr lang="en-US" altLang="zh-CN" dirty="0"/>
              <a:t>A map of the solar measurement stations is shown in Figure:</a:t>
            </a:r>
            <a:endParaRPr lang="zh-CN" altLang="en-US" dirty="0"/>
          </a:p>
        </p:txBody>
      </p:sp>
      <p:sp>
        <p:nvSpPr>
          <p:cNvPr id="3" name="灯片编号占位符 2">
            <a:extLst>
              <a:ext uri="{FF2B5EF4-FFF2-40B4-BE49-F238E27FC236}">
                <a16:creationId xmlns:a16="http://schemas.microsoft.com/office/drawing/2014/main" id="{D6539003-4B95-4D3E-915B-17FF44568F21}"/>
              </a:ext>
            </a:extLst>
          </p:cNvPr>
          <p:cNvSpPr>
            <a:spLocks noGrp="1"/>
          </p:cNvSpPr>
          <p:nvPr>
            <p:ph type="sldNum" sz="quarter" idx="12"/>
          </p:nvPr>
        </p:nvSpPr>
        <p:spPr/>
        <p:txBody>
          <a:bodyPr/>
          <a:lstStyle/>
          <a:p>
            <a:pPr>
              <a:defRPr/>
            </a:pPr>
            <a:fld id="{582CFCD7-32E7-4C96-A4E6-265A2679D6CC}" type="slidenum">
              <a:rPr lang="en-US" altLang="zh-CN" smtClean="0"/>
              <a:pPr>
                <a:defRPr/>
              </a:pPr>
              <a:t>66</a:t>
            </a:fld>
            <a:endParaRPr lang="en-US" altLang="zh-CN"/>
          </a:p>
        </p:txBody>
      </p:sp>
      <p:pic>
        <p:nvPicPr>
          <p:cNvPr id="6" name="图片 5">
            <a:extLst>
              <a:ext uri="{FF2B5EF4-FFF2-40B4-BE49-F238E27FC236}">
                <a16:creationId xmlns:a16="http://schemas.microsoft.com/office/drawing/2014/main" id="{C321BB83-A9AD-49BC-AB26-969429D2ED71}"/>
              </a:ext>
            </a:extLst>
          </p:cNvPr>
          <p:cNvPicPr>
            <a:picLocks noChangeAspect="1"/>
          </p:cNvPicPr>
          <p:nvPr/>
        </p:nvPicPr>
        <p:blipFill>
          <a:blip r:embed="rId2"/>
          <a:stretch>
            <a:fillRect/>
          </a:stretch>
        </p:blipFill>
        <p:spPr>
          <a:xfrm>
            <a:off x="1343025" y="1861227"/>
            <a:ext cx="6457949" cy="4631648"/>
          </a:xfrm>
          <a:prstGeom prst="rect">
            <a:avLst/>
          </a:prstGeom>
        </p:spPr>
      </p:pic>
    </p:spTree>
    <p:extLst>
      <p:ext uri="{BB962C8B-B14F-4D97-AF65-F5344CB8AC3E}">
        <p14:creationId xmlns:p14="http://schemas.microsoft.com/office/powerpoint/2010/main" val="3591801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F28DA1B-0B5B-433A-A1A9-D2F4453C8468}"/>
              </a:ext>
            </a:extLst>
          </p:cNvPr>
          <p:cNvSpPr>
            <a:spLocks noGrp="1"/>
          </p:cNvSpPr>
          <p:nvPr>
            <p:ph type="title"/>
          </p:nvPr>
        </p:nvSpPr>
        <p:spPr/>
        <p:txBody>
          <a:bodyPr/>
          <a:lstStyle/>
          <a:p>
            <a:r>
              <a:rPr lang="en-US" altLang="zh-CN" dirty="0"/>
              <a:t>Solar radiation measurements</a:t>
            </a:r>
            <a:endParaRPr lang="zh-CN" altLang="en-US" dirty="0"/>
          </a:p>
        </p:txBody>
      </p:sp>
      <p:sp>
        <p:nvSpPr>
          <p:cNvPr id="5" name="内容占位符 4">
            <a:extLst>
              <a:ext uri="{FF2B5EF4-FFF2-40B4-BE49-F238E27FC236}">
                <a16:creationId xmlns:a16="http://schemas.microsoft.com/office/drawing/2014/main" id="{8B574313-1494-4985-BACE-9C09116F8677}"/>
              </a:ext>
            </a:extLst>
          </p:cNvPr>
          <p:cNvSpPr>
            <a:spLocks noGrp="1"/>
          </p:cNvSpPr>
          <p:nvPr>
            <p:ph idx="1"/>
          </p:nvPr>
        </p:nvSpPr>
        <p:spPr>
          <a:xfrm>
            <a:off x="628650" y="1219200"/>
            <a:ext cx="3333750" cy="4957763"/>
          </a:xfrm>
        </p:spPr>
        <p:txBody>
          <a:bodyPr/>
          <a:lstStyle/>
          <a:p>
            <a:r>
              <a:rPr lang="en-US" altLang="zh-CN" dirty="0"/>
              <a:t>By temporarily affixing a shade ring to block the direct beam, a pyranometer can be used to measure just diffuse radiation</a:t>
            </a:r>
            <a:endParaRPr lang="zh-CN" altLang="en-US" dirty="0"/>
          </a:p>
        </p:txBody>
      </p:sp>
      <p:sp>
        <p:nvSpPr>
          <p:cNvPr id="3" name="灯片编号占位符 2">
            <a:extLst>
              <a:ext uri="{FF2B5EF4-FFF2-40B4-BE49-F238E27FC236}">
                <a16:creationId xmlns:a16="http://schemas.microsoft.com/office/drawing/2014/main" id="{DD9C31FA-9C9A-4D2C-815F-B46098DF2F5A}"/>
              </a:ext>
            </a:extLst>
          </p:cNvPr>
          <p:cNvSpPr>
            <a:spLocks noGrp="1"/>
          </p:cNvSpPr>
          <p:nvPr>
            <p:ph type="sldNum" sz="quarter" idx="12"/>
          </p:nvPr>
        </p:nvSpPr>
        <p:spPr/>
        <p:txBody>
          <a:bodyPr/>
          <a:lstStyle/>
          <a:p>
            <a:pPr>
              <a:defRPr/>
            </a:pPr>
            <a:fld id="{582CFCD7-32E7-4C96-A4E6-265A2679D6CC}" type="slidenum">
              <a:rPr lang="en-US" altLang="zh-CN" smtClean="0"/>
              <a:pPr>
                <a:defRPr/>
              </a:pPr>
              <a:t>67</a:t>
            </a:fld>
            <a:endParaRPr lang="en-US" altLang="zh-CN"/>
          </a:p>
        </p:txBody>
      </p:sp>
      <p:pic>
        <p:nvPicPr>
          <p:cNvPr id="6" name="图片 5">
            <a:extLst>
              <a:ext uri="{FF2B5EF4-FFF2-40B4-BE49-F238E27FC236}">
                <a16:creationId xmlns:a16="http://schemas.microsoft.com/office/drawing/2014/main" id="{F6A41D38-AF43-4410-BAC9-3618472E5B9A}"/>
              </a:ext>
            </a:extLst>
          </p:cNvPr>
          <p:cNvPicPr>
            <a:picLocks noChangeAspect="1"/>
          </p:cNvPicPr>
          <p:nvPr/>
        </p:nvPicPr>
        <p:blipFill>
          <a:blip r:embed="rId2"/>
          <a:stretch>
            <a:fillRect/>
          </a:stretch>
        </p:blipFill>
        <p:spPr>
          <a:xfrm>
            <a:off x="4227297" y="1309687"/>
            <a:ext cx="4288053" cy="4648200"/>
          </a:xfrm>
          <a:prstGeom prst="rect">
            <a:avLst/>
          </a:prstGeom>
        </p:spPr>
      </p:pic>
    </p:spTree>
    <p:extLst>
      <p:ext uri="{BB962C8B-B14F-4D97-AF65-F5344CB8AC3E}">
        <p14:creationId xmlns:p14="http://schemas.microsoft.com/office/powerpoint/2010/main" val="1024703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80992-9B17-4D05-A47D-32719C659304}"/>
              </a:ext>
            </a:extLst>
          </p:cNvPr>
          <p:cNvSpPr>
            <a:spLocks noGrp="1"/>
          </p:cNvSpPr>
          <p:nvPr>
            <p:ph type="title"/>
          </p:nvPr>
        </p:nvSpPr>
        <p:spPr/>
        <p:txBody>
          <a:bodyPr/>
          <a:lstStyle/>
          <a:p>
            <a:r>
              <a:rPr lang="en-US" altLang="zh-CN" dirty="0"/>
              <a:t>Solar radiation measurements</a:t>
            </a:r>
            <a:endParaRPr lang="zh-CN" altLang="en-US" dirty="0"/>
          </a:p>
        </p:txBody>
      </p:sp>
      <p:sp>
        <p:nvSpPr>
          <p:cNvPr id="3" name="内容占位符 2">
            <a:extLst>
              <a:ext uri="{FF2B5EF4-FFF2-40B4-BE49-F238E27FC236}">
                <a16:creationId xmlns:a16="http://schemas.microsoft.com/office/drawing/2014/main" id="{635E0F93-DD4D-4514-825A-08E2D4E90C34}"/>
              </a:ext>
            </a:extLst>
          </p:cNvPr>
          <p:cNvSpPr>
            <a:spLocks noGrp="1"/>
          </p:cNvSpPr>
          <p:nvPr>
            <p:ph idx="1"/>
          </p:nvPr>
        </p:nvSpPr>
        <p:spPr/>
        <p:txBody>
          <a:bodyPr/>
          <a:lstStyle/>
          <a:p>
            <a:r>
              <a:rPr lang="en-US" altLang="zh-CN" dirty="0"/>
              <a:t>The most accurate of these incorporate a sensor surface that consists of alternating black and white segments</a:t>
            </a:r>
            <a:endParaRPr lang="zh-CN" altLang="en-US" dirty="0"/>
          </a:p>
        </p:txBody>
      </p:sp>
      <p:sp>
        <p:nvSpPr>
          <p:cNvPr id="4" name="灯片编号占位符 3">
            <a:extLst>
              <a:ext uri="{FF2B5EF4-FFF2-40B4-BE49-F238E27FC236}">
                <a16:creationId xmlns:a16="http://schemas.microsoft.com/office/drawing/2014/main" id="{FD53ECFE-7FC4-4A45-964C-DFBC09C391DB}"/>
              </a:ext>
            </a:extLst>
          </p:cNvPr>
          <p:cNvSpPr>
            <a:spLocks noGrp="1"/>
          </p:cNvSpPr>
          <p:nvPr>
            <p:ph type="sldNum" sz="quarter" idx="12"/>
          </p:nvPr>
        </p:nvSpPr>
        <p:spPr/>
        <p:txBody>
          <a:bodyPr/>
          <a:lstStyle/>
          <a:p>
            <a:pPr>
              <a:defRPr/>
            </a:pPr>
            <a:fld id="{A5A7C52C-B8D8-46AC-9434-6888604DA894}" type="slidenum">
              <a:rPr lang="en-US" altLang="zh-CN" smtClean="0"/>
              <a:pPr>
                <a:defRPr/>
              </a:pPr>
              <a:t>68</a:t>
            </a:fld>
            <a:endParaRPr lang="en-US" altLang="zh-CN"/>
          </a:p>
        </p:txBody>
      </p:sp>
      <p:pic>
        <p:nvPicPr>
          <p:cNvPr id="5" name="图片 4">
            <a:extLst>
              <a:ext uri="{FF2B5EF4-FFF2-40B4-BE49-F238E27FC236}">
                <a16:creationId xmlns:a16="http://schemas.microsoft.com/office/drawing/2014/main" id="{614EA66F-6996-4885-8A24-BBEDF602F723}"/>
              </a:ext>
            </a:extLst>
          </p:cNvPr>
          <p:cNvPicPr>
            <a:picLocks noChangeAspect="1"/>
          </p:cNvPicPr>
          <p:nvPr/>
        </p:nvPicPr>
        <p:blipFill>
          <a:blip r:embed="rId2"/>
          <a:stretch>
            <a:fillRect/>
          </a:stretch>
        </p:blipFill>
        <p:spPr>
          <a:xfrm>
            <a:off x="628650" y="2514600"/>
            <a:ext cx="7886700" cy="3334706"/>
          </a:xfrm>
          <a:prstGeom prst="rect">
            <a:avLst/>
          </a:prstGeom>
        </p:spPr>
      </p:pic>
    </p:spTree>
    <p:extLst>
      <p:ext uri="{BB962C8B-B14F-4D97-AF65-F5344CB8AC3E}">
        <p14:creationId xmlns:p14="http://schemas.microsoft.com/office/powerpoint/2010/main" val="3627970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FC9637C5-8D40-41D1-B4D7-F0852F719E0F}"/>
              </a:ext>
            </a:extLst>
          </p:cNvPr>
          <p:cNvSpPr>
            <a:spLocks noGrp="1"/>
          </p:cNvSpPr>
          <p:nvPr>
            <p:ph type="title"/>
          </p:nvPr>
        </p:nvSpPr>
        <p:spPr/>
        <p:txBody>
          <a:bodyPr anchor="ctr"/>
          <a:lstStyle/>
          <a:p>
            <a:pPr algn="ctr" eaLnBrk="1" hangingPunct="1">
              <a:defRPr/>
            </a:pPr>
            <a:r>
              <a:rPr lang="en-US" dirty="0">
                <a:latin typeface="Times New Roman" charset="0"/>
                <a:ea typeface="+mj-ea"/>
              </a:rPr>
              <a:t>US Annual Insolation</a:t>
            </a:r>
          </a:p>
        </p:txBody>
      </p:sp>
      <p:pic>
        <p:nvPicPr>
          <p:cNvPr id="88067" name="Picture 2" descr="http://sosenergy.com/solar/map_pv_us_annual_may2004.jpg">
            <a:extLst>
              <a:ext uri="{FF2B5EF4-FFF2-40B4-BE49-F238E27FC236}">
                <a16:creationId xmlns:a16="http://schemas.microsoft.com/office/drawing/2014/main" id="{37D459CC-8FED-4948-AFC3-DFD8B579B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05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30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9729A3C-58E9-45C0-88B5-3E667CFE3F60}"/>
              </a:ext>
            </a:extLst>
          </p:cNvPr>
          <p:cNvSpPr>
            <a:spLocks noGrp="1"/>
          </p:cNvSpPr>
          <p:nvPr>
            <p:ph type="title"/>
          </p:nvPr>
        </p:nvSpPr>
        <p:spPr/>
        <p:txBody>
          <a:bodyPr anchor="ctr"/>
          <a:lstStyle/>
          <a:p>
            <a:pPr algn="ctr" eaLnBrk="1" hangingPunct="1">
              <a:defRPr/>
            </a:pPr>
            <a:r>
              <a:rPr lang="en-US" dirty="0">
                <a:latin typeface="Times New Roman" charset="0"/>
                <a:ea typeface="+mj-ea"/>
              </a:rPr>
              <a:t>Worldwide PV Installation</a:t>
            </a:r>
          </a:p>
        </p:txBody>
      </p:sp>
      <p:pic>
        <p:nvPicPr>
          <p:cNvPr id="6" name="Picture 3" descr="Solar Power Thread - Page 22 - SkyscraperPage Forum">
            <a:extLst>
              <a:ext uri="{FF2B5EF4-FFF2-40B4-BE49-F238E27FC236}">
                <a16:creationId xmlns:a16="http://schemas.microsoft.com/office/drawing/2014/main" id="{CACF8A93-079B-4896-9E51-F473100C41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0703" y="1219200"/>
            <a:ext cx="6762594"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12">
            <a:extLst>
              <a:ext uri="{FF2B5EF4-FFF2-40B4-BE49-F238E27FC236}">
                <a16:creationId xmlns:a16="http://schemas.microsoft.com/office/drawing/2014/main" id="{DC3DF2D5-26A2-4804-95D6-5F2276D4BA03}"/>
              </a:ext>
            </a:extLst>
          </p:cNvPr>
          <p:cNvSpPr txBox="1">
            <a:spLocks noChangeArrowheads="1"/>
          </p:cNvSpPr>
          <p:nvPr/>
        </p:nvSpPr>
        <p:spPr bwMode="auto">
          <a:xfrm>
            <a:off x="6905547" y="5884069"/>
            <a:ext cx="2095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800" dirty="0"/>
              <a:t>Source:</a:t>
            </a:r>
          </a:p>
          <a:p>
            <a:pPr>
              <a:spcBef>
                <a:spcPct val="0"/>
              </a:spcBef>
              <a:buClrTx/>
              <a:buSzTx/>
              <a:buFontTx/>
              <a:buNone/>
            </a:pPr>
            <a:r>
              <a:rPr lang="en-US" altLang="en-US" sz="1200" dirty="0">
                <a:hlinkClick r:id="rId3"/>
              </a:rPr>
              <a:t>https://en.wikipedia.org/wiki/</a:t>
            </a:r>
            <a:endParaRPr lang="en-US" altLang="en-US" sz="1200" dirty="0"/>
          </a:p>
          <a:p>
            <a:pPr>
              <a:spcBef>
                <a:spcPct val="0"/>
              </a:spcBef>
              <a:buClrTx/>
              <a:buSzTx/>
              <a:buFontTx/>
              <a:buNone/>
            </a:pPr>
            <a:r>
              <a:rPr lang="en-US" altLang="en-US" sz="1200" dirty="0" err="1"/>
              <a:t>Growth_of_photovoltaics</a:t>
            </a:r>
            <a:endParaRPr lang="en-US" altLang="en-US" sz="1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130398E5-1225-4D25-AAFA-4B658704DE6C}"/>
              </a:ext>
            </a:extLst>
          </p:cNvPr>
          <p:cNvSpPr>
            <a:spLocks noGrp="1"/>
          </p:cNvSpPr>
          <p:nvPr>
            <p:ph type="title"/>
          </p:nvPr>
        </p:nvSpPr>
        <p:spPr/>
        <p:txBody>
          <a:bodyPr anchor="ctr"/>
          <a:lstStyle/>
          <a:p>
            <a:pPr algn="ctr" eaLnBrk="1" hangingPunct="1">
              <a:defRPr/>
            </a:pPr>
            <a:r>
              <a:rPr lang="en-US" dirty="0">
                <a:latin typeface="Times New Roman" charset="0"/>
                <a:ea typeface="+mj-ea"/>
              </a:rPr>
              <a:t>Worldwide Annual Insolation</a:t>
            </a:r>
          </a:p>
        </p:txBody>
      </p:sp>
      <p:pic>
        <p:nvPicPr>
          <p:cNvPr id="89091" name="Picture 2" descr="http://howto.altestore.com/images/article/world_solar_insolation_data.gif">
            <a:extLst>
              <a:ext uri="{FF2B5EF4-FFF2-40B4-BE49-F238E27FC236}">
                <a16:creationId xmlns:a16="http://schemas.microsoft.com/office/drawing/2014/main" id="{74350E1E-93FB-4050-8EA9-056D8969E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7724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4">
            <a:extLst>
              <a:ext uri="{FF2B5EF4-FFF2-40B4-BE49-F238E27FC236}">
                <a16:creationId xmlns:a16="http://schemas.microsoft.com/office/drawing/2014/main" id="{21E9839D-D40F-43A2-AC38-E5927C611090}"/>
              </a:ext>
            </a:extLst>
          </p:cNvPr>
          <p:cNvSpPr txBox="1">
            <a:spLocks noChangeArrowheads="1"/>
          </p:cNvSpPr>
          <p:nvPr/>
        </p:nvSpPr>
        <p:spPr bwMode="auto">
          <a:xfrm>
            <a:off x="533400" y="5775325"/>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SimSun" panose="02010600030101010101" pitchFamily="2" charset="-122"/>
              </a:defRPr>
            </a:lvl9pPr>
          </a:lstStyle>
          <a:p>
            <a:pPr eaLnBrk="1" hangingPunct="1">
              <a:spcBef>
                <a:spcPct val="0"/>
              </a:spcBef>
              <a:buClr>
                <a:srgbClr val="003366"/>
              </a:buClr>
              <a:buFont typeface="Wingdings" panose="05000000000000000000" pitchFamily="2" charset="2"/>
              <a:buNone/>
            </a:pPr>
            <a:r>
              <a:rPr lang="en-US" altLang="en-US" sz="2000">
                <a:solidFill>
                  <a:srgbClr val="003366"/>
                </a:solidFill>
                <a:latin typeface="Times New Roman" panose="02020603050405020304" pitchFamily="18" charset="0"/>
              </a:rPr>
              <a:t>TOTAL INSTALLED PV capacity: In 2007 worldwide PV peak was about 7800 MW, with almost half (3860 MW) in Germany, 1919 MW in Japan, 830 MW in USA and 655 MW in Spain</a:t>
            </a:r>
          </a:p>
        </p:txBody>
      </p:sp>
    </p:spTree>
    <p:extLst>
      <p:ext uri="{BB962C8B-B14F-4D97-AF65-F5344CB8AC3E}">
        <p14:creationId xmlns:p14="http://schemas.microsoft.com/office/powerpoint/2010/main" val="1602318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0F61B-F75C-419D-8BDE-48EB972FE330}"/>
              </a:ext>
            </a:extLst>
          </p:cNvPr>
          <p:cNvSpPr>
            <a:spLocks noGrp="1"/>
          </p:cNvSpPr>
          <p:nvPr>
            <p:ph type="title"/>
          </p:nvPr>
        </p:nvSpPr>
        <p:spPr/>
        <p:txBody>
          <a:bodyPr/>
          <a:lstStyle/>
          <a:p>
            <a:r>
              <a:rPr lang="en-US" altLang="zh-CN" dirty="0"/>
              <a:t>Solar insolation under normal skies</a:t>
            </a:r>
            <a:endParaRPr lang="zh-CN" altLang="en-US" dirty="0"/>
          </a:p>
        </p:txBody>
      </p:sp>
      <p:sp>
        <p:nvSpPr>
          <p:cNvPr id="3" name="内容占位符 2">
            <a:extLst>
              <a:ext uri="{FF2B5EF4-FFF2-40B4-BE49-F238E27FC236}">
                <a16:creationId xmlns:a16="http://schemas.microsoft.com/office/drawing/2014/main" id="{0B4DC34B-399B-473D-ABE5-D783B862B53D}"/>
              </a:ext>
            </a:extLst>
          </p:cNvPr>
          <p:cNvSpPr>
            <a:spLocks noGrp="1"/>
          </p:cNvSpPr>
          <p:nvPr>
            <p:ph idx="1"/>
          </p:nvPr>
        </p:nvSpPr>
        <p:spPr/>
        <p:txBody>
          <a:bodyPr/>
          <a:lstStyle/>
          <a:p>
            <a:r>
              <a:rPr lang="en-US" altLang="zh-CN" dirty="0"/>
              <a:t>Of greater importance is estimating the radiation that will be seen on a collector under more realistic conditions.</a:t>
            </a:r>
          </a:p>
          <a:p>
            <a:r>
              <a:rPr lang="en-US" altLang="zh-CN" dirty="0"/>
              <a:t>The NSRDB provides the starting point for creation of what is called a </a:t>
            </a:r>
            <a:r>
              <a:rPr lang="en-US" altLang="zh-CN" i="1" dirty="0"/>
              <a:t>typical meteorological year </a:t>
            </a:r>
            <a:r>
              <a:rPr lang="en-US" altLang="zh-CN" dirty="0"/>
              <a:t>(TMY) database of location-specific hour-by-hour insolation and weather data.</a:t>
            </a:r>
            <a:endParaRPr lang="zh-CN" altLang="en-US" dirty="0"/>
          </a:p>
        </p:txBody>
      </p:sp>
      <p:sp>
        <p:nvSpPr>
          <p:cNvPr id="4" name="灯片编号占位符 3">
            <a:extLst>
              <a:ext uri="{FF2B5EF4-FFF2-40B4-BE49-F238E27FC236}">
                <a16:creationId xmlns:a16="http://schemas.microsoft.com/office/drawing/2014/main" id="{5BF3B0B1-9BB2-4889-8FC8-1853D3E31E61}"/>
              </a:ext>
            </a:extLst>
          </p:cNvPr>
          <p:cNvSpPr>
            <a:spLocks noGrp="1"/>
          </p:cNvSpPr>
          <p:nvPr>
            <p:ph type="sldNum" sz="quarter" idx="12"/>
          </p:nvPr>
        </p:nvSpPr>
        <p:spPr/>
        <p:txBody>
          <a:bodyPr/>
          <a:lstStyle/>
          <a:p>
            <a:pPr>
              <a:defRPr/>
            </a:pPr>
            <a:fld id="{A5A7C52C-B8D8-46AC-9434-6888604DA894}" type="slidenum">
              <a:rPr lang="en-US" altLang="zh-CN" smtClean="0"/>
              <a:pPr>
                <a:defRPr/>
              </a:pPr>
              <a:t>71</a:t>
            </a:fld>
            <a:endParaRPr lang="en-US" altLang="zh-CN"/>
          </a:p>
        </p:txBody>
      </p:sp>
    </p:spTree>
    <p:extLst>
      <p:ext uri="{BB962C8B-B14F-4D97-AF65-F5344CB8AC3E}">
        <p14:creationId xmlns:p14="http://schemas.microsoft.com/office/powerpoint/2010/main" val="3533406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0F61B-F75C-419D-8BDE-48EB972FE330}"/>
              </a:ext>
            </a:extLst>
          </p:cNvPr>
          <p:cNvSpPr>
            <a:spLocks noGrp="1"/>
          </p:cNvSpPr>
          <p:nvPr>
            <p:ph type="title"/>
          </p:nvPr>
        </p:nvSpPr>
        <p:spPr/>
        <p:txBody>
          <a:bodyPr/>
          <a:lstStyle/>
          <a:p>
            <a:r>
              <a:rPr lang="en-US" altLang="zh-CN" dirty="0"/>
              <a:t>Solar insolation under normal skies</a:t>
            </a:r>
            <a:endParaRPr lang="zh-CN" altLang="en-US" dirty="0"/>
          </a:p>
        </p:txBody>
      </p:sp>
      <p:sp>
        <p:nvSpPr>
          <p:cNvPr id="3" name="内容占位符 2">
            <a:extLst>
              <a:ext uri="{FF2B5EF4-FFF2-40B4-BE49-F238E27FC236}">
                <a16:creationId xmlns:a16="http://schemas.microsoft.com/office/drawing/2014/main" id="{0B4DC34B-399B-473D-ABE5-D783B862B53D}"/>
              </a:ext>
            </a:extLst>
          </p:cNvPr>
          <p:cNvSpPr>
            <a:spLocks noGrp="1"/>
          </p:cNvSpPr>
          <p:nvPr>
            <p:ph idx="1"/>
          </p:nvPr>
        </p:nvSpPr>
        <p:spPr/>
        <p:txBody>
          <a:bodyPr/>
          <a:lstStyle/>
          <a:p>
            <a:r>
              <a:rPr lang="en-US" altLang="zh-CN" dirty="0"/>
              <a:t>We can convert terrestrial DNI and DHI data into hourly irradiation onto any of the tracking or fixed-orientation solar collector with the following equations:</a:t>
            </a:r>
          </a:p>
          <a:p>
            <a:endParaRPr lang="zh-CN" altLang="en-US" dirty="0"/>
          </a:p>
        </p:txBody>
      </p:sp>
      <p:sp>
        <p:nvSpPr>
          <p:cNvPr id="4" name="灯片编号占位符 3">
            <a:extLst>
              <a:ext uri="{FF2B5EF4-FFF2-40B4-BE49-F238E27FC236}">
                <a16:creationId xmlns:a16="http://schemas.microsoft.com/office/drawing/2014/main" id="{5BF3B0B1-9BB2-4889-8FC8-1853D3E31E61}"/>
              </a:ext>
            </a:extLst>
          </p:cNvPr>
          <p:cNvSpPr>
            <a:spLocks noGrp="1"/>
          </p:cNvSpPr>
          <p:nvPr>
            <p:ph type="sldNum" sz="quarter" idx="12"/>
          </p:nvPr>
        </p:nvSpPr>
        <p:spPr/>
        <p:txBody>
          <a:bodyPr/>
          <a:lstStyle/>
          <a:p>
            <a:pPr>
              <a:defRPr/>
            </a:pPr>
            <a:fld id="{A5A7C52C-B8D8-46AC-9434-6888604DA894}" type="slidenum">
              <a:rPr lang="en-US" altLang="zh-CN" smtClean="0"/>
              <a:pPr>
                <a:defRPr/>
              </a:pPr>
              <a:t>72</a:t>
            </a:fld>
            <a:endParaRPr lang="en-US" altLang="zh-CN"/>
          </a:p>
        </p:txBody>
      </p:sp>
      <p:pic>
        <p:nvPicPr>
          <p:cNvPr id="5" name="图片 4">
            <a:extLst>
              <a:ext uri="{FF2B5EF4-FFF2-40B4-BE49-F238E27FC236}">
                <a16:creationId xmlns:a16="http://schemas.microsoft.com/office/drawing/2014/main" id="{6CD0CCB3-9303-4C1D-AF7A-FDF884B5C62D}"/>
              </a:ext>
            </a:extLst>
          </p:cNvPr>
          <p:cNvPicPr>
            <a:picLocks noChangeAspect="1"/>
          </p:cNvPicPr>
          <p:nvPr/>
        </p:nvPicPr>
        <p:blipFill>
          <a:blip r:embed="rId2"/>
          <a:stretch>
            <a:fillRect/>
          </a:stretch>
        </p:blipFill>
        <p:spPr>
          <a:xfrm>
            <a:off x="2021681" y="2895600"/>
            <a:ext cx="5100637" cy="2626502"/>
          </a:xfrm>
          <a:prstGeom prst="rect">
            <a:avLst/>
          </a:prstGeom>
        </p:spPr>
      </p:pic>
    </p:spTree>
    <p:extLst>
      <p:ext uri="{BB962C8B-B14F-4D97-AF65-F5344CB8AC3E}">
        <p14:creationId xmlns:p14="http://schemas.microsoft.com/office/powerpoint/2010/main" val="831705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2670F56-BAB0-49C7-B990-9686DE2C0215}"/>
              </a:ext>
            </a:extLst>
          </p:cNvPr>
          <p:cNvSpPr>
            <a:spLocks noGrp="1"/>
          </p:cNvSpPr>
          <p:nvPr>
            <p:ph type="title"/>
          </p:nvPr>
        </p:nvSpPr>
        <p:spPr/>
        <p:txBody>
          <a:bodyPr/>
          <a:lstStyle/>
          <a:p>
            <a:r>
              <a:rPr lang="en-US" altLang="zh-CN" dirty="0"/>
              <a:t>Average monthly insolation</a:t>
            </a:r>
            <a:endParaRPr lang="zh-CN" altLang="en-US" dirty="0"/>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57A47748-1A29-480F-8213-3FBB37BA1EFD}"/>
                  </a:ext>
                </a:extLst>
              </p:cNvPr>
              <p:cNvSpPr>
                <a:spLocks noGrp="1"/>
              </p:cNvSpPr>
              <p:nvPr>
                <p:ph idx="1"/>
              </p:nvPr>
            </p:nvSpPr>
            <p:spPr/>
            <p:txBody>
              <a:bodyPr/>
              <a:lstStyle/>
              <a:p>
                <a:r>
                  <a:rPr lang="en-US" altLang="zh-CN" dirty="0"/>
                  <a:t>Historically, most of the long-term collected site-specific data have been insolation measured on a horizontal surface.</a:t>
                </a:r>
              </a:p>
              <a:p>
                <a:r>
                  <a:rPr lang="en-US" altLang="zh-CN" dirty="0"/>
                  <a:t>One approach to convert these older data into expected radiation on a tilted surface depends on sorting out what portion of the total measured horizontal insolation </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𝐼</m:t>
                            </m:r>
                          </m:e>
                        </m:acc>
                      </m:e>
                      <m:sub>
                        <m:r>
                          <a:rPr lang="en-US" altLang="zh-CN" b="0" i="1" dirty="0" smtClean="0">
                            <a:latin typeface="Cambria Math" panose="02040503050406030204" pitchFamily="18" charset="0"/>
                          </a:rPr>
                          <m:t>𝐻</m:t>
                        </m:r>
                      </m:sub>
                    </m:sSub>
                  </m:oMath>
                </a14:m>
                <a:r>
                  <a:rPr lang="en-US" altLang="zh-CN" dirty="0"/>
                  <a:t> is diffuse </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𝐼</m:t>
                            </m:r>
                          </m:e>
                        </m:acc>
                      </m:e>
                      <m:sub>
                        <m:r>
                          <a:rPr lang="en-US" altLang="zh-CN" b="0" i="1" dirty="0" smtClean="0">
                            <a:latin typeface="Cambria Math" panose="02040503050406030204" pitchFamily="18" charset="0"/>
                          </a:rPr>
                          <m:t>𝐷</m:t>
                        </m:r>
                        <m:r>
                          <a:rPr lang="en-US" altLang="zh-CN" i="1" dirty="0">
                            <a:latin typeface="Cambria Math" panose="02040503050406030204" pitchFamily="18" charset="0"/>
                          </a:rPr>
                          <m:t>𝐻</m:t>
                        </m:r>
                      </m:sub>
                    </m:sSub>
                  </m:oMath>
                </a14:m>
                <a:r>
                  <a:rPr lang="en-US" altLang="zh-CN" dirty="0"/>
                  <a:t> and what portion is direct beam, </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𝐼</m:t>
                            </m:r>
                          </m:e>
                        </m:acc>
                      </m:e>
                      <m:sub>
                        <m:r>
                          <a:rPr lang="en-US" altLang="zh-CN" b="0" i="1" dirty="0" smtClean="0">
                            <a:latin typeface="Cambria Math" panose="02040503050406030204" pitchFamily="18" charset="0"/>
                          </a:rPr>
                          <m:t>𝐵</m:t>
                        </m:r>
                        <m:r>
                          <a:rPr lang="en-US" altLang="zh-CN" i="1" dirty="0">
                            <a:latin typeface="Cambria Math" panose="02040503050406030204" pitchFamily="18" charset="0"/>
                          </a:rPr>
                          <m:t>𝐻</m:t>
                        </m:r>
                      </m:sub>
                    </m:sSub>
                  </m:oMath>
                </a14:m>
                <a:r>
                  <a:rPr lang="en-US" altLang="zh-CN" dirty="0"/>
                  <a:t>.</a:t>
                </a:r>
              </a:p>
              <a:p>
                <a:pPr marL="0" indent="0">
                  <a:buNone/>
                </a:pP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𝐼</m:t>
                              </m:r>
                            </m:e>
                          </m:acc>
                        </m:e>
                        <m:sub>
                          <m:r>
                            <a:rPr lang="en-US" altLang="zh-CN" i="1" dirty="0">
                              <a:latin typeface="Cambria Math" panose="02040503050406030204" pitchFamily="18" charset="0"/>
                            </a:rPr>
                            <m:t>𝐻</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𝐼</m:t>
                              </m:r>
                            </m:e>
                          </m:acc>
                        </m:e>
                        <m:sub>
                          <m:r>
                            <a:rPr lang="en-US" altLang="zh-CN" b="0" i="1" dirty="0" smtClean="0">
                              <a:latin typeface="Cambria Math" panose="02040503050406030204" pitchFamily="18" charset="0"/>
                            </a:rPr>
                            <m:t>𝐷</m:t>
                          </m:r>
                          <m:r>
                            <a:rPr lang="en-US" altLang="zh-CN" i="1" dirty="0">
                              <a:latin typeface="Cambria Math" panose="02040503050406030204" pitchFamily="18" charset="0"/>
                            </a:rPr>
                            <m:t>𝐻</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𝐼</m:t>
                              </m:r>
                            </m:e>
                          </m:acc>
                        </m:e>
                        <m:sub>
                          <m:r>
                            <a:rPr lang="en-US" altLang="zh-CN" b="0" i="1" dirty="0" smtClean="0">
                              <a:latin typeface="Cambria Math" panose="02040503050406030204" pitchFamily="18" charset="0"/>
                            </a:rPr>
                            <m:t>𝐵</m:t>
                          </m:r>
                          <m:r>
                            <a:rPr lang="en-US" altLang="zh-CN" i="1" dirty="0">
                              <a:latin typeface="Cambria Math" panose="02040503050406030204" pitchFamily="18" charset="0"/>
                            </a:rPr>
                            <m:t>𝐻</m:t>
                          </m:r>
                        </m:sub>
                      </m:sSub>
                    </m:oMath>
                  </m:oMathPara>
                </a14:m>
                <a:endParaRPr lang="zh-CN" altLang="en-US" dirty="0"/>
              </a:p>
            </p:txBody>
          </p:sp>
        </mc:Choice>
        <mc:Fallback xmlns="">
          <p:sp>
            <p:nvSpPr>
              <p:cNvPr id="5" name="内容占位符 4">
                <a:extLst>
                  <a:ext uri="{FF2B5EF4-FFF2-40B4-BE49-F238E27FC236}">
                    <a16:creationId xmlns:a16="http://schemas.microsoft.com/office/drawing/2014/main" id="{57A47748-1A29-480F-8213-3FBB37BA1EFD}"/>
                  </a:ext>
                </a:extLst>
              </p:cNvPr>
              <p:cNvSpPr>
                <a:spLocks noGrp="1" noRot="1" noChangeAspect="1" noMove="1" noResize="1" noEditPoints="1" noAdjustHandles="1" noChangeArrowheads="1" noChangeShapeType="1" noTextEdit="1"/>
              </p:cNvSpPr>
              <p:nvPr>
                <p:ph idx="1"/>
              </p:nvPr>
            </p:nvSpPr>
            <p:spPr>
              <a:blipFill>
                <a:blip r:embed="rId2"/>
                <a:stretch>
                  <a:fillRect l="-1005" t="-984" r="-20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406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a:extLst>
              <a:ext uri="{FF2B5EF4-FFF2-40B4-BE49-F238E27FC236}">
                <a16:creationId xmlns:a16="http://schemas.microsoft.com/office/drawing/2014/main" id="{2F87178E-5DF5-4258-833E-890EAAB85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62" y="1845509"/>
            <a:ext cx="6188075" cy="434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Lst>
        </p:spPr>
      </p:pic>
      <p:sp>
        <p:nvSpPr>
          <p:cNvPr id="4" name="标题 3">
            <a:extLst>
              <a:ext uri="{FF2B5EF4-FFF2-40B4-BE49-F238E27FC236}">
                <a16:creationId xmlns:a16="http://schemas.microsoft.com/office/drawing/2014/main" id="{B2670F56-BAB0-49C7-B990-9686DE2C0215}"/>
              </a:ext>
            </a:extLst>
          </p:cNvPr>
          <p:cNvSpPr>
            <a:spLocks noGrp="1"/>
          </p:cNvSpPr>
          <p:nvPr>
            <p:ph type="title"/>
          </p:nvPr>
        </p:nvSpPr>
        <p:spPr/>
        <p:txBody>
          <a:bodyPr/>
          <a:lstStyle/>
          <a:p>
            <a:r>
              <a:rPr lang="en-US" altLang="zh-CN" dirty="0"/>
              <a:t>Average monthly insolation</a:t>
            </a:r>
            <a:endParaRPr lang="zh-CN" altLang="en-US" dirty="0"/>
          </a:p>
        </p:txBody>
      </p:sp>
      <p:sp>
        <p:nvSpPr>
          <p:cNvPr id="5" name="内容占位符 4">
            <a:extLst>
              <a:ext uri="{FF2B5EF4-FFF2-40B4-BE49-F238E27FC236}">
                <a16:creationId xmlns:a16="http://schemas.microsoft.com/office/drawing/2014/main" id="{57A47748-1A29-480F-8213-3FBB37BA1EFD}"/>
              </a:ext>
            </a:extLst>
          </p:cNvPr>
          <p:cNvSpPr>
            <a:spLocks noGrp="1"/>
          </p:cNvSpPr>
          <p:nvPr>
            <p:ph idx="1"/>
          </p:nvPr>
        </p:nvSpPr>
        <p:spPr/>
        <p:txBody>
          <a:bodyPr/>
          <a:lstStyle/>
          <a:p>
            <a:r>
              <a:rPr lang="en-US" altLang="zh-CN" dirty="0"/>
              <a:t>Radiation data for Boulder are plotted below:</a:t>
            </a:r>
            <a:endParaRPr lang="zh-CN"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CE1B245-B33D-448D-9E8F-49FD0A026728}"/>
              </a:ext>
            </a:extLst>
          </p:cNvPr>
          <p:cNvSpPr>
            <a:spLocks noGrp="1"/>
          </p:cNvSpPr>
          <p:nvPr>
            <p:ph type="sldNum" sz="quarter" idx="12"/>
          </p:nvPr>
        </p:nvSpPr>
        <p:spPr/>
        <p:txBody>
          <a:bodyPr/>
          <a:lstStyle/>
          <a:p>
            <a:pPr>
              <a:defRPr/>
            </a:pPr>
            <a:fld id="{A5A7C52C-B8D8-46AC-9434-6888604DA894}" type="slidenum">
              <a:rPr lang="en-US" altLang="zh-CN" smtClean="0"/>
              <a:pPr>
                <a:defRPr/>
              </a:pPr>
              <a:t>75</a:t>
            </a:fld>
            <a:endParaRPr lang="en-US" altLang="zh-CN"/>
          </a:p>
        </p:txBody>
      </p:sp>
      <p:sp>
        <p:nvSpPr>
          <p:cNvPr id="5" name="文本框 4">
            <a:extLst>
              <a:ext uri="{FF2B5EF4-FFF2-40B4-BE49-F238E27FC236}">
                <a16:creationId xmlns:a16="http://schemas.microsoft.com/office/drawing/2014/main" id="{F1D61387-BF59-4885-AF7E-8E5AEAB7ACCA}"/>
              </a:ext>
            </a:extLst>
          </p:cNvPr>
          <p:cNvSpPr txBox="1"/>
          <p:nvPr/>
        </p:nvSpPr>
        <p:spPr>
          <a:xfrm>
            <a:off x="3921822" y="2967335"/>
            <a:ext cx="1300356" cy="923330"/>
          </a:xfrm>
          <a:prstGeom prst="rect">
            <a:avLst/>
          </a:prstGeom>
          <a:noFill/>
        </p:spPr>
        <p:txBody>
          <a:bodyPr wrap="none" rtlCol="0">
            <a:spAutoFit/>
          </a:bodyPr>
          <a:lstStyle/>
          <a:p>
            <a:r>
              <a:rPr lang="en-US" altLang="zh-CN" sz="5400" dirty="0"/>
              <a:t>End</a:t>
            </a:r>
            <a:endParaRPr lang="zh-CN" altLang="en-US" sz="5400" dirty="0"/>
          </a:p>
        </p:txBody>
      </p:sp>
    </p:spTree>
    <p:extLst>
      <p:ext uri="{BB962C8B-B14F-4D97-AF65-F5344CB8AC3E}">
        <p14:creationId xmlns:p14="http://schemas.microsoft.com/office/powerpoint/2010/main" val="319852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650594-D7EA-4016-AA9A-B2E3D95713D4}"/>
              </a:ext>
            </a:extLst>
          </p:cNvPr>
          <p:cNvSpPr>
            <a:spLocks noGrp="1"/>
          </p:cNvSpPr>
          <p:nvPr>
            <p:ph type="title"/>
          </p:nvPr>
        </p:nvSpPr>
        <p:spPr/>
        <p:txBody>
          <a:bodyPr/>
          <a:lstStyle/>
          <a:p>
            <a:r>
              <a:rPr lang="en-US" altLang="zh-CN" b="1" dirty="0"/>
              <a:t>The solar spectrum</a:t>
            </a:r>
            <a:endParaRPr lang="zh-CN" altLang="en-US" dirty="0"/>
          </a:p>
        </p:txBody>
      </p:sp>
      <p:sp>
        <p:nvSpPr>
          <p:cNvPr id="3" name="内容占位符 2">
            <a:extLst>
              <a:ext uri="{FF2B5EF4-FFF2-40B4-BE49-F238E27FC236}">
                <a16:creationId xmlns:a16="http://schemas.microsoft.com/office/drawing/2014/main" id="{5A016501-92B6-4207-98D3-9B9EF90FE5FD}"/>
              </a:ext>
            </a:extLst>
          </p:cNvPr>
          <p:cNvSpPr>
            <a:spLocks noGrp="1"/>
          </p:cNvSpPr>
          <p:nvPr>
            <p:ph idx="1"/>
          </p:nvPr>
        </p:nvSpPr>
        <p:spPr/>
        <p:txBody>
          <a:bodyPr/>
          <a:lstStyle/>
          <a:p>
            <a:r>
              <a:rPr lang="en-US" altLang="zh-CN" dirty="0"/>
              <a:t>A blackbody is defined to be a perfect emitter as well as a perfect absorber.</a:t>
            </a:r>
          </a:p>
          <a:p>
            <a:r>
              <a:rPr lang="en-US" altLang="zh-CN" dirty="0"/>
              <a:t>The wavelengths emitted by a blackbody depend on its temperature as described by </a:t>
            </a:r>
            <a:r>
              <a:rPr lang="en-US" altLang="zh-CN" i="1" dirty="0"/>
              <a:t>Planck’s law</a:t>
            </a:r>
            <a:r>
              <a:rPr lang="en-US" altLang="zh-CN" dirty="0"/>
              <a:t>:</a:t>
            </a:r>
            <a:endParaRPr lang="zh-CN" altLang="en-US" dirty="0"/>
          </a:p>
        </p:txBody>
      </p:sp>
      <p:sp>
        <p:nvSpPr>
          <p:cNvPr id="4" name="灯片编号占位符 3">
            <a:extLst>
              <a:ext uri="{FF2B5EF4-FFF2-40B4-BE49-F238E27FC236}">
                <a16:creationId xmlns:a16="http://schemas.microsoft.com/office/drawing/2014/main" id="{B5958BA3-E2C0-4D86-9ABA-A109204CA2B6}"/>
              </a:ext>
            </a:extLst>
          </p:cNvPr>
          <p:cNvSpPr>
            <a:spLocks noGrp="1"/>
          </p:cNvSpPr>
          <p:nvPr>
            <p:ph type="sldNum" sz="quarter" idx="12"/>
          </p:nvPr>
        </p:nvSpPr>
        <p:spPr/>
        <p:txBody>
          <a:bodyPr/>
          <a:lstStyle/>
          <a:p>
            <a:pPr>
              <a:defRPr/>
            </a:pPr>
            <a:fld id="{A5A7C52C-B8D8-46AC-9434-6888604DA894}" type="slidenum">
              <a:rPr lang="en-US" altLang="zh-CN" smtClean="0"/>
              <a:pPr>
                <a:defRPr/>
              </a:pPr>
              <a:t>8</a:t>
            </a:fld>
            <a:endParaRPr lang="en-US" altLang="zh-CN"/>
          </a:p>
        </p:txBody>
      </p:sp>
      <p:pic>
        <p:nvPicPr>
          <p:cNvPr id="6" name="图片 5" descr="手机屏幕截图&#10;&#10;描述已自动生成">
            <a:extLst>
              <a:ext uri="{FF2B5EF4-FFF2-40B4-BE49-F238E27FC236}">
                <a16:creationId xmlns:a16="http://schemas.microsoft.com/office/drawing/2014/main" id="{B61C5751-3795-4CCA-85E5-2CC3CF3AB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223668"/>
            <a:ext cx="5239481" cy="2943636"/>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8E0BA87-A1FB-4E64-85A9-3DE4425E96EF}"/>
                  </a:ext>
                </a:extLst>
              </p:cNvPr>
              <p:cNvSpPr txBox="1"/>
              <p:nvPr/>
            </p:nvSpPr>
            <p:spPr>
              <a:xfrm>
                <a:off x="670049" y="3635531"/>
                <a:ext cx="2869953" cy="8781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𝐸</m:t>
                          </m:r>
                        </m:e>
                        <m:sub>
                          <m:r>
                            <a:rPr lang="en-US" altLang="zh-CN" b="0" i="1" smtClean="0">
                              <a:latin typeface="Cambria Math" panose="02040503050406030204" pitchFamily="18" charset="0"/>
                            </a:rPr>
                            <m:t>𝜆</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3.74×</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8</m:t>
                              </m:r>
                            </m:sup>
                          </m:sSup>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𝜆</m:t>
                              </m:r>
                            </m:e>
                            <m:sup>
                              <m:r>
                                <a:rPr lang="en-US" altLang="zh-CN" b="0" i="1" smtClean="0">
                                  <a:latin typeface="Cambria Math" panose="02040503050406030204" pitchFamily="18" charset="0"/>
                                </a:rPr>
                                <m:t>5</m:t>
                              </m:r>
                            </m:sup>
                          </m:sSup>
                          <m:d>
                            <m:dPr>
                              <m:begChr m:val="["/>
                              <m:endChr m:val="]"/>
                              <m:ctrlPr>
                                <a:rPr lang="en-US" altLang="zh-CN" b="0" i="1" smtClean="0">
                                  <a:latin typeface="Cambria Math" panose="02040503050406030204" pitchFamily="18" charset="0"/>
                                </a:rPr>
                              </m:ctrlPr>
                            </m:dPr>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14400</m:t>
                                          </m:r>
                                        </m:num>
                                        <m:den>
                                          <m:r>
                                            <a:rPr lang="en-US" altLang="zh-CN" b="0" i="1" smtClean="0">
                                              <a:latin typeface="Cambria Math" panose="02040503050406030204" pitchFamily="18" charset="0"/>
                                            </a:rPr>
                                            <m:t>𝜆</m:t>
                                          </m:r>
                                          <m:r>
                                            <a:rPr lang="en-US" altLang="zh-CN" b="0" i="1" smtClean="0">
                                              <a:latin typeface="Cambria Math" panose="02040503050406030204" pitchFamily="18" charset="0"/>
                                            </a:rPr>
                                            <m:t>𝑇</m:t>
                                          </m:r>
                                        </m:den>
                                      </m:f>
                                    </m:e>
                                  </m:d>
                                  <m:r>
                                    <a:rPr lang="en-US" altLang="zh-CN" b="0" i="1" smtClean="0">
                                      <a:latin typeface="Cambria Math" panose="02040503050406030204" pitchFamily="18" charset="0"/>
                                    </a:rPr>
                                    <m:t>−1</m:t>
                                  </m:r>
                                </m:e>
                              </m:func>
                            </m:e>
                          </m:d>
                        </m:den>
                      </m:f>
                    </m:oMath>
                  </m:oMathPara>
                </a14:m>
                <a:endParaRPr lang="zh-CN" altLang="en-US" i="1" dirty="0"/>
              </a:p>
            </p:txBody>
          </p:sp>
        </mc:Choice>
        <mc:Fallback xmlns="">
          <p:sp>
            <p:nvSpPr>
              <p:cNvPr id="7" name="文本框 6">
                <a:extLst>
                  <a:ext uri="{FF2B5EF4-FFF2-40B4-BE49-F238E27FC236}">
                    <a16:creationId xmlns:a16="http://schemas.microsoft.com/office/drawing/2014/main" id="{28E0BA87-A1FB-4E64-85A9-3DE4425E96EF}"/>
                  </a:ext>
                </a:extLst>
              </p:cNvPr>
              <p:cNvSpPr txBox="1">
                <a:spLocks noRot="1" noChangeAspect="1" noMove="1" noResize="1" noEditPoints="1" noAdjustHandles="1" noChangeArrowheads="1" noChangeShapeType="1" noTextEdit="1"/>
              </p:cNvSpPr>
              <p:nvPr/>
            </p:nvSpPr>
            <p:spPr>
              <a:xfrm>
                <a:off x="670049" y="3635531"/>
                <a:ext cx="2869953" cy="878189"/>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622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FB8B88-4E57-4E0F-AB66-D76FED334022}"/>
              </a:ext>
            </a:extLst>
          </p:cNvPr>
          <p:cNvSpPr>
            <a:spLocks noGrp="1"/>
          </p:cNvSpPr>
          <p:nvPr>
            <p:ph type="title"/>
          </p:nvPr>
        </p:nvSpPr>
        <p:spPr/>
        <p:txBody>
          <a:bodyPr/>
          <a:lstStyle/>
          <a:p>
            <a:r>
              <a:rPr lang="en-US" altLang="zh-CN" b="1" dirty="0"/>
              <a:t>The solar spectrum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9FEED27-F44E-42F1-B9D1-D3C06D1F91E0}"/>
                  </a:ext>
                </a:extLst>
              </p:cNvPr>
              <p:cNvSpPr>
                <a:spLocks noGrp="1"/>
              </p:cNvSpPr>
              <p:nvPr>
                <p:ph idx="1"/>
              </p:nvPr>
            </p:nvSpPr>
            <p:spPr/>
            <p:txBody>
              <a:bodyPr/>
              <a:lstStyle/>
              <a:p>
                <a:r>
                  <a:rPr lang="en-US" altLang="zh-CN" dirty="0"/>
                  <a:t>The area under Planck’s curve between any two wavelengths is the power emitted between those wavelengths, so the total area under the curve is the total radiant power emitted. That total is conveniently expressed by the </a:t>
                </a:r>
                <a:r>
                  <a:rPr lang="en-US" altLang="zh-CN" i="1" dirty="0"/>
                  <a:t>Stefan–Boltzmann law of radiation:</a:t>
                </a: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𝜎</m:t>
                      </m:r>
                      <m:r>
                        <a:rPr lang="en-US" altLang="zh-CN" b="0" i="1" smtClean="0">
                          <a:latin typeface="Cambria Math" panose="02040503050406030204" pitchFamily="18" charset="0"/>
                        </a:rPr>
                        <m:t>𝐴</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4</m:t>
                          </m:r>
                        </m:sup>
                      </m:sSup>
                    </m:oMath>
                  </m:oMathPara>
                </a14:m>
                <a:endParaRPr lang="zh-CN" altLang="en-US" dirty="0"/>
              </a:p>
            </p:txBody>
          </p:sp>
        </mc:Choice>
        <mc:Fallback xmlns="">
          <p:sp>
            <p:nvSpPr>
              <p:cNvPr id="3" name="内容占位符 2">
                <a:extLst>
                  <a:ext uri="{FF2B5EF4-FFF2-40B4-BE49-F238E27FC236}">
                    <a16:creationId xmlns:a16="http://schemas.microsoft.com/office/drawing/2014/main" id="{59FEED27-F44E-42F1-B9D1-D3C06D1F91E0}"/>
                  </a:ext>
                </a:extLst>
              </p:cNvPr>
              <p:cNvSpPr>
                <a:spLocks noGrp="1" noRot="1" noChangeAspect="1" noMove="1" noResize="1" noEditPoints="1" noAdjustHandles="1" noChangeArrowheads="1" noChangeShapeType="1" noTextEdit="1"/>
              </p:cNvSpPr>
              <p:nvPr>
                <p:ph idx="1"/>
              </p:nvPr>
            </p:nvSpPr>
            <p:spPr>
              <a:blipFill>
                <a:blip r:embed="rId2"/>
                <a:stretch>
                  <a:fillRect l="-1005" t="-984" r="-85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46CF79B1-A33B-4898-891A-A8491B785EA5}"/>
              </a:ext>
            </a:extLst>
          </p:cNvPr>
          <p:cNvSpPr>
            <a:spLocks noGrp="1"/>
          </p:cNvSpPr>
          <p:nvPr>
            <p:ph type="sldNum" sz="quarter" idx="12"/>
          </p:nvPr>
        </p:nvSpPr>
        <p:spPr/>
        <p:txBody>
          <a:bodyPr/>
          <a:lstStyle/>
          <a:p>
            <a:pPr>
              <a:defRPr/>
            </a:pPr>
            <a:fld id="{A5A7C52C-B8D8-46AC-9434-6888604DA894}" type="slidenum">
              <a:rPr lang="en-US" altLang="zh-CN" smtClean="0"/>
              <a:pPr>
                <a:defRPr/>
              </a:pPr>
              <a:t>9</a:t>
            </a:fld>
            <a:endParaRPr lang="en-US" altLang="zh-CN"/>
          </a:p>
        </p:txBody>
      </p:sp>
      <p:pic>
        <p:nvPicPr>
          <p:cNvPr id="5" name="图片 4">
            <a:extLst>
              <a:ext uri="{FF2B5EF4-FFF2-40B4-BE49-F238E27FC236}">
                <a16:creationId xmlns:a16="http://schemas.microsoft.com/office/drawing/2014/main" id="{599B5FA7-C97C-4D14-B946-A3CCB553978B}"/>
              </a:ext>
            </a:extLst>
          </p:cNvPr>
          <p:cNvPicPr>
            <a:picLocks noChangeAspect="1"/>
          </p:cNvPicPr>
          <p:nvPr/>
        </p:nvPicPr>
        <p:blipFill>
          <a:blip r:embed="rId3"/>
          <a:stretch>
            <a:fillRect/>
          </a:stretch>
        </p:blipFill>
        <p:spPr>
          <a:xfrm>
            <a:off x="2037170" y="3581400"/>
            <a:ext cx="5069659" cy="3109912"/>
          </a:xfrm>
          <a:prstGeom prst="rect">
            <a:avLst/>
          </a:prstGeom>
        </p:spPr>
      </p:pic>
      <p:sp>
        <p:nvSpPr>
          <p:cNvPr id="6" name="矩形 5">
            <a:extLst>
              <a:ext uri="{FF2B5EF4-FFF2-40B4-BE49-F238E27FC236}">
                <a16:creationId xmlns:a16="http://schemas.microsoft.com/office/drawing/2014/main" id="{5C0C8259-F3EA-49AE-9701-82DDA03ACB7F}"/>
              </a:ext>
            </a:extLst>
          </p:cNvPr>
          <p:cNvSpPr/>
          <p:nvPr/>
        </p:nvSpPr>
        <p:spPr>
          <a:xfrm>
            <a:off x="4343400" y="5257800"/>
            <a:ext cx="2209800" cy="3048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38556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15474</TotalTime>
  <Words>3852</Words>
  <Application>Microsoft Office PowerPoint</Application>
  <PresentationFormat>On-screen Show (4:3)</PresentationFormat>
  <Paragraphs>338</Paragraphs>
  <Slides>75</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91" baseType="lpstr">
      <vt:lpstr>ＭＳ Ｐゴシック</vt:lpstr>
      <vt:lpstr>SimSun</vt:lpstr>
      <vt:lpstr>SimSun</vt:lpstr>
      <vt:lpstr>Arial</vt:lpstr>
      <vt:lpstr>Calibri</vt:lpstr>
      <vt:lpstr>Calibri Light</vt:lpstr>
      <vt:lpstr>Cambria Math</vt:lpstr>
      <vt:lpstr>HelveticaNeue-Bold</vt:lpstr>
      <vt:lpstr>Symbol</vt:lpstr>
      <vt:lpstr>Times New Roman</vt:lpstr>
      <vt:lpstr>Times-Bold</vt:lpstr>
      <vt:lpstr>Times-Roman</vt:lpstr>
      <vt:lpstr>Wingdings</vt:lpstr>
      <vt:lpstr>WP Greek Century</vt:lpstr>
      <vt:lpstr>Office Theme</vt:lpstr>
      <vt:lpstr>Equation</vt:lpstr>
      <vt:lpstr>PowerPoint Presentation</vt:lpstr>
      <vt:lpstr>The solar resource</vt:lpstr>
      <vt:lpstr>The solar resource</vt:lpstr>
      <vt:lpstr>The solar resource</vt:lpstr>
      <vt:lpstr>The solar resource</vt:lpstr>
      <vt:lpstr>Worldwide PV Installation</vt:lpstr>
      <vt:lpstr>Worldwide PV Installation</vt:lpstr>
      <vt:lpstr>The solar spectrum</vt:lpstr>
      <vt:lpstr>The solar spectrum</vt:lpstr>
      <vt:lpstr>The solar spectrum</vt:lpstr>
      <vt:lpstr>Electromagnetic Spectrum</vt:lpstr>
      <vt:lpstr>Earth receives Sunlight and reflects Earthlight</vt:lpstr>
      <vt:lpstr>Irradiance</vt:lpstr>
      <vt:lpstr>Air Mass Ratio</vt:lpstr>
      <vt:lpstr>The earth’s orbit</vt:lpstr>
      <vt:lpstr>The earth’s orbit</vt:lpstr>
      <vt:lpstr>The earth’s orbit</vt:lpstr>
      <vt:lpstr>Altitude angle of the sun at solar noon</vt:lpstr>
      <vt:lpstr>Altitude angle of the sun at solar noon</vt:lpstr>
      <vt:lpstr>Altitude angle of the sun at solar noon</vt:lpstr>
      <vt:lpstr>Altitude angle of the sun at solar noon</vt:lpstr>
      <vt:lpstr>Altitude angle of the sun at solar noon</vt:lpstr>
      <vt:lpstr>Altitude angle of the sun at solar noon</vt:lpstr>
      <vt:lpstr>Best tilt angle for PV module for the greatest insolation</vt:lpstr>
      <vt:lpstr>Maximum Performance on Any Day</vt:lpstr>
      <vt:lpstr>Solar position at any time of day</vt:lpstr>
      <vt:lpstr>Solar position at any time of day</vt:lpstr>
      <vt:lpstr>Solar position at any time of day</vt:lpstr>
      <vt:lpstr>Solar position at any time of day</vt:lpstr>
      <vt:lpstr>Solar Hour angle (H)</vt:lpstr>
      <vt:lpstr>Solar position at any time of day</vt:lpstr>
      <vt:lpstr>Sun Path Diagrams for Shading Analysis</vt:lpstr>
      <vt:lpstr>Maximize your Solar Window</vt:lpstr>
      <vt:lpstr>Sun Path Diagrams for Shading Analysis</vt:lpstr>
      <vt:lpstr>Sun Path Diagrams for Shading Analysis</vt:lpstr>
      <vt:lpstr>Sun Path Diagrams for Shading Analysis</vt:lpstr>
      <vt:lpstr>California Solar Shade Control Act</vt:lpstr>
      <vt:lpstr>The Guilty Trees were Subject to Court Ordered Pruning</vt:lpstr>
      <vt:lpstr>Shading Analysis Using Shadow Diagrams</vt:lpstr>
      <vt:lpstr>Shadow Diagram</vt:lpstr>
      <vt:lpstr>Example 4.5 Spacing For Rows of Collectors</vt:lpstr>
      <vt:lpstr>Example 4.5</vt:lpstr>
      <vt:lpstr>Example 4.5</vt:lpstr>
      <vt:lpstr>Solar time and civil (clock) time</vt:lpstr>
      <vt:lpstr>Solar time and civil (clock) time</vt:lpstr>
      <vt:lpstr>Solar time and civil (clock) time</vt:lpstr>
      <vt:lpstr>Sunrise and sunset</vt:lpstr>
      <vt:lpstr>CLEAR SKY DIRECT-BEAM RADIATION</vt:lpstr>
      <vt:lpstr>Total Solar Flux</vt:lpstr>
      <vt:lpstr>Total Solar Flux (units)</vt:lpstr>
      <vt:lpstr>The extraterrestrial solar flux.</vt:lpstr>
      <vt:lpstr>The extraterrestrial solar flux</vt:lpstr>
      <vt:lpstr>Flux changes based on module orientation</vt:lpstr>
      <vt:lpstr>Total Clear Sky Insolation on a Collecting Surface</vt:lpstr>
      <vt:lpstr>Total Clear Sky Insolation on a Collecting Surface</vt:lpstr>
      <vt:lpstr>Total Clear Sky Insolation on a Collecting Surface</vt:lpstr>
      <vt:lpstr>Tracking Systems</vt:lpstr>
      <vt:lpstr>Benefits of tracking</vt:lpstr>
      <vt:lpstr>Tracking Systems </vt:lpstr>
      <vt:lpstr>Tracking Systems </vt:lpstr>
      <vt:lpstr>Tracking Systems </vt:lpstr>
      <vt:lpstr>Tracking Systems </vt:lpstr>
      <vt:lpstr>Monthly and Annual Insolation</vt:lpstr>
      <vt:lpstr>Monthly and Annual Insolation</vt:lpstr>
      <vt:lpstr>Solar radiation measurements</vt:lpstr>
      <vt:lpstr>Solar radiation measurements</vt:lpstr>
      <vt:lpstr>Solar radiation measurements</vt:lpstr>
      <vt:lpstr>Solar radiation measurements</vt:lpstr>
      <vt:lpstr>US Annual Insolation</vt:lpstr>
      <vt:lpstr>Worldwide Annual Insolation</vt:lpstr>
      <vt:lpstr>Solar insolation under normal skies</vt:lpstr>
      <vt:lpstr>Solar insolation under normal skies</vt:lpstr>
      <vt:lpstr>Average monthly insolation</vt:lpstr>
      <vt:lpstr>Average monthly insolation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ENGR 3510</dc:title>
  <dc:creator>QiaoLi</dc:creator>
  <cp:lastModifiedBy>Wenzhong Gao</cp:lastModifiedBy>
  <cp:revision>505</cp:revision>
  <dcterms:created xsi:type="dcterms:W3CDTF">2013-10-15T04:57:01Z</dcterms:created>
  <dcterms:modified xsi:type="dcterms:W3CDTF">2019-12-10T07:34:08Z</dcterms:modified>
</cp:coreProperties>
</file>